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6"/>
  </p:notesMasterIdLst>
  <p:sldIdLst>
    <p:sldId id="256" r:id="rId2"/>
    <p:sldId id="257" r:id="rId3"/>
    <p:sldId id="274" r:id="rId4"/>
    <p:sldId id="263" r:id="rId5"/>
    <p:sldId id="277" r:id="rId6"/>
    <p:sldId id="264" r:id="rId7"/>
    <p:sldId id="270" r:id="rId8"/>
    <p:sldId id="271" r:id="rId9"/>
    <p:sldId id="275" r:id="rId10"/>
    <p:sldId id="265" r:id="rId11"/>
    <p:sldId id="266" r:id="rId12"/>
    <p:sldId id="273" r:id="rId13"/>
    <p:sldId id="276" r:id="rId14"/>
    <p:sldId id="262" r:id="rId15"/>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0" autoAdjust="0"/>
    <p:restoredTop sz="86418" autoAdjust="0"/>
  </p:normalViewPr>
  <p:slideViewPr>
    <p:cSldViewPr snapToGrid="0" snapToObjects="1">
      <p:cViewPr varScale="1">
        <p:scale>
          <a:sx n="101" d="100"/>
          <a:sy n="101" d="100"/>
        </p:scale>
        <p:origin x="1722"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11632E-9C1C-4170-BFD4-E6CF9BC768C2}" type="datetimeFigureOut">
              <a:rPr lang="fr-FR" smtClean="0"/>
              <a:t>03/03/2023</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A1E763-FD48-42F7-960F-59A055199098}" type="slidenum">
              <a:rPr lang="fr-FR" smtClean="0"/>
              <a:t>‹N°›</a:t>
            </a:fld>
            <a:endParaRPr lang="fr-FR"/>
          </a:p>
        </p:txBody>
      </p:sp>
    </p:spTree>
    <p:extLst>
      <p:ext uri="{BB962C8B-B14F-4D97-AF65-F5344CB8AC3E}">
        <p14:creationId xmlns:p14="http://schemas.microsoft.com/office/powerpoint/2010/main" val="14583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A1E763-FD48-42F7-960F-59A055199098}" type="slidenum">
              <a:rPr lang="fr-FR" smtClean="0"/>
              <a:t>1</a:t>
            </a:fld>
            <a:endParaRPr lang="fr-FR"/>
          </a:p>
        </p:txBody>
      </p:sp>
    </p:spTree>
    <p:extLst>
      <p:ext uri="{BB962C8B-B14F-4D97-AF65-F5344CB8AC3E}">
        <p14:creationId xmlns:p14="http://schemas.microsoft.com/office/powerpoint/2010/main" val="238282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A1E763-FD48-42F7-960F-59A055199098}" type="slidenum">
              <a:rPr lang="fr-FR" smtClean="0"/>
              <a:t>2</a:t>
            </a:fld>
            <a:endParaRPr lang="fr-FR"/>
          </a:p>
        </p:txBody>
      </p:sp>
    </p:spTree>
    <p:extLst>
      <p:ext uri="{BB962C8B-B14F-4D97-AF65-F5344CB8AC3E}">
        <p14:creationId xmlns:p14="http://schemas.microsoft.com/office/powerpoint/2010/main" val="33842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30974-B805-465A-AF5D-E51430BF55E4}"/>
              </a:ext>
            </a:extLst>
          </p:cNvPr>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a:extLst>
              <a:ext uri="{FF2B5EF4-FFF2-40B4-BE49-F238E27FC236}">
                <a16:creationId xmlns:a16="http://schemas.microsoft.com/office/drawing/2014/main" id="{CEAA3402-5892-40CA-84C6-BE3D657B1BD0}"/>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6BE19D1-4837-4B09-A4EA-F90C4AEAF527}"/>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71812C20-FED0-4137-9F7C-2D718B3CF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E6ADD8-4EF7-4B9D-947D-E7EFC13D50D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3852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2A50D-AC00-4C8B-A8DB-46F013D449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8067D2-96AB-4B16-A9EB-5C518114BA2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A83018-5A36-43A0-B766-7B3B0E9A4035}"/>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D179D1E7-AB85-4EE5-80F5-9D84B84EEF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D3E49B-FF46-4863-BA0B-EBA332881199}"/>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86045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8AF7E7-35CB-4561-85EE-FA416B6F2707}"/>
              </a:ext>
            </a:extLst>
          </p:cNvPr>
          <p:cNvSpPr>
            <a:spLocks noGrp="1"/>
          </p:cNvSpPr>
          <p:nvPr>
            <p:ph type="title" orient="vert"/>
          </p:nvPr>
        </p:nvSpPr>
        <p:spPr>
          <a:xfrm>
            <a:off x="7651329" y="402483"/>
            <a:ext cx="2305422"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AF995D-3163-4455-AED9-94061293A806}"/>
              </a:ext>
            </a:extLst>
          </p:cNvPr>
          <p:cNvSpPr>
            <a:spLocks noGrp="1"/>
          </p:cNvSpPr>
          <p:nvPr>
            <p:ph type="body" orient="vert" idx="1"/>
          </p:nvPr>
        </p:nvSpPr>
        <p:spPr>
          <a:xfrm>
            <a:off x="735062" y="402483"/>
            <a:ext cx="6782619"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7ED885-6ADC-4729-BA6E-C9B9997F59D9}"/>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257557D5-2CB6-455F-9E19-4E29782973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72F935-3A17-439B-A7FD-54046115BCE8}"/>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63105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gar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E87203-9AFF-854A-94BD-393E75806D46}"/>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48181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93574A-82D8-2A47-92A5-433B76529A50}"/>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87427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intern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6A6C15-BCB6-BF4F-BC0E-25B9DA5A4A47}"/>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0977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076AC-D4C0-4CCC-AF3F-DFBE2AE885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2E538E-95D7-4BB6-9B59-B892D39E14D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969CA5-3BF8-4957-A672-59BC477504D9}"/>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118BAA9F-65D1-4A04-A4D7-CBE635274E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974556-5A42-4911-8246-EBE8EFA8690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5951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3E4A0-26BA-4A66-8E94-26BFCE4311C4}"/>
              </a:ext>
            </a:extLst>
          </p:cNvPr>
          <p:cNvSpPr>
            <a:spLocks noGrp="1"/>
          </p:cNvSpPr>
          <p:nvPr>
            <p:ph type="title"/>
          </p:nvPr>
        </p:nvSpPr>
        <p:spPr>
          <a:xfrm>
            <a:off x="729493" y="1884670"/>
            <a:ext cx="9221689" cy="3144614"/>
          </a:xfrm>
        </p:spPr>
        <p:txBody>
          <a:bodyPr anchor="b"/>
          <a:lstStyle>
            <a:lvl1pPr>
              <a:defRPr sz="5262"/>
            </a:lvl1pPr>
          </a:lstStyle>
          <a:p>
            <a:r>
              <a:rPr lang="fr-FR"/>
              <a:t>Modifiez le style du titre</a:t>
            </a:r>
          </a:p>
        </p:txBody>
      </p:sp>
      <p:sp>
        <p:nvSpPr>
          <p:cNvPr id="3" name="Espace réservé du texte 2">
            <a:extLst>
              <a:ext uri="{FF2B5EF4-FFF2-40B4-BE49-F238E27FC236}">
                <a16:creationId xmlns:a16="http://schemas.microsoft.com/office/drawing/2014/main" id="{74A819E4-B843-477A-92FC-80E1195417B3}"/>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0BD5706-2A88-469D-851E-80EA4DB6FB67}"/>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F10E7BFB-F955-4320-9087-3A323A020F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784123-131A-412A-80F3-D3257E0A7601}"/>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8725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BE36-A787-4329-8531-390D2CD6FA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595BBD-E255-4A36-B8EE-D57318D5C167}"/>
              </a:ext>
            </a:extLst>
          </p:cNvPr>
          <p:cNvSpPr>
            <a:spLocks noGrp="1"/>
          </p:cNvSpPr>
          <p:nvPr>
            <p:ph sz="half" idx="1"/>
          </p:nvPr>
        </p:nvSpPr>
        <p:spPr>
          <a:xfrm>
            <a:off x="735062"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3C03D1-0AF8-4ABD-9417-DEE5EB35B135}"/>
              </a:ext>
            </a:extLst>
          </p:cNvPr>
          <p:cNvSpPr>
            <a:spLocks noGrp="1"/>
          </p:cNvSpPr>
          <p:nvPr>
            <p:ph sz="half" idx="2"/>
          </p:nvPr>
        </p:nvSpPr>
        <p:spPr>
          <a:xfrm>
            <a:off x="5412730"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9871E5B-CCDE-4801-AB52-14ABD68BDB4E}"/>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6" name="Espace réservé du pied de page 5">
            <a:extLst>
              <a:ext uri="{FF2B5EF4-FFF2-40B4-BE49-F238E27FC236}">
                <a16:creationId xmlns:a16="http://schemas.microsoft.com/office/drawing/2014/main" id="{A17FA7F2-3CDE-4FEB-B1B3-6C4B75CE60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CD7B32-CD71-4B5C-954F-4833A8AC33EF}"/>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2977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FD22B-BF7B-41A5-8300-899B0E3E8323}"/>
              </a:ext>
            </a:extLst>
          </p:cNvPr>
          <p:cNvSpPr>
            <a:spLocks noGrp="1"/>
          </p:cNvSpPr>
          <p:nvPr>
            <p:ph type="title"/>
          </p:nvPr>
        </p:nvSpPr>
        <p:spPr>
          <a:xfrm>
            <a:off x="736455" y="402483"/>
            <a:ext cx="922168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FEB13C-B82F-4DA2-BFCA-3DD5D1E83440}"/>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EEFD0E4-5B94-46D5-B14D-2A495BF3B325}"/>
              </a:ext>
            </a:extLst>
          </p:cNvPr>
          <p:cNvSpPr>
            <a:spLocks noGrp="1"/>
          </p:cNvSpPr>
          <p:nvPr>
            <p:ph sz="half" idx="2"/>
          </p:nvPr>
        </p:nvSpPr>
        <p:spPr>
          <a:xfrm>
            <a:off x="736455" y="2761381"/>
            <a:ext cx="4523138"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4EDEC1-396A-4BA0-B333-720EE0DC19C3}"/>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553CAA-A199-4B01-A5D7-57CB13CECDA3}"/>
              </a:ext>
            </a:extLst>
          </p:cNvPr>
          <p:cNvSpPr>
            <a:spLocks noGrp="1"/>
          </p:cNvSpPr>
          <p:nvPr>
            <p:ph sz="quarter" idx="4"/>
          </p:nvPr>
        </p:nvSpPr>
        <p:spPr>
          <a:xfrm>
            <a:off x="5412730" y="2761381"/>
            <a:ext cx="4545413"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8A37296-5BD4-492C-86DE-293626D01D5F}"/>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8" name="Espace réservé du pied de page 7">
            <a:extLst>
              <a:ext uri="{FF2B5EF4-FFF2-40B4-BE49-F238E27FC236}">
                <a16:creationId xmlns:a16="http://schemas.microsoft.com/office/drawing/2014/main" id="{9BFB86F1-53F5-4372-A741-F6BA036F3E4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B50665-CDD8-4D3E-BB53-CC3195A922A4}"/>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08381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BC4B6-5ACF-4E38-891C-5920266FDA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073030-6F69-4F02-B042-EDBF86FDB175}"/>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4" name="Espace réservé du pied de page 3">
            <a:extLst>
              <a:ext uri="{FF2B5EF4-FFF2-40B4-BE49-F238E27FC236}">
                <a16:creationId xmlns:a16="http://schemas.microsoft.com/office/drawing/2014/main" id="{D6B24B19-5022-4210-A81E-A157210CF8E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3F4500-9540-4BD2-B8DF-E181B4D3F58D}"/>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8865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9A1648-A95E-45DB-841F-CB6B58226A28}"/>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3" name="Espace réservé du pied de page 2">
            <a:extLst>
              <a:ext uri="{FF2B5EF4-FFF2-40B4-BE49-F238E27FC236}">
                <a16:creationId xmlns:a16="http://schemas.microsoft.com/office/drawing/2014/main" id="{B2A42C00-A15C-4C18-9BEF-ABBBB8D872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34A2968-6AFD-435D-AAA4-1A9EF08F2AE3}"/>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25977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817C3-8661-4BD8-B506-4380C53CBF2F}"/>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du contenu 2">
            <a:extLst>
              <a:ext uri="{FF2B5EF4-FFF2-40B4-BE49-F238E27FC236}">
                <a16:creationId xmlns:a16="http://schemas.microsoft.com/office/drawing/2014/main" id="{ECDEE890-9760-4639-B136-0BB3BE490ECE}"/>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A324251-3802-4C2C-8A6C-1938F32A0ABB}"/>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EB41F07-0F4B-4675-8501-40ECDC9CFBF6}"/>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6" name="Espace réservé du pied de page 5">
            <a:extLst>
              <a:ext uri="{FF2B5EF4-FFF2-40B4-BE49-F238E27FC236}">
                <a16:creationId xmlns:a16="http://schemas.microsoft.com/office/drawing/2014/main" id="{5234E142-9A5C-43CE-BD81-48B6E899C1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9A0A43-4AFA-4BE4-95E4-F345A89B8B8E}"/>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7328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9AA2-8260-4376-B114-914550EF9DBE}"/>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pour une image  2">
            <a:extLst>
              <a:ext uri="{FF2B5EF4-FFF2-40B4-BE49-F238E27FC236}">
                <a16:creationId xmlns:a16="http://schemas.microsoft.com/office/drawing/2014/main" id="{14B41A5F-53A2-4149-A92D-0D859D54385B}"/>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fr-FR"/>
          </a:p>
        </p:txBody>
      </p:sp>
      <p:sp>
        <p:nvSpPr>
          <p:cNvPr id="4" name="Espace réservé du texte 3">
            <a:extLst>
              <a:ext uri="{FF2B5EF4-FFF2-40B4-BE49-F238E27FC236}">
                <a16:creationId xmlns:a16="http://schemas.microsoft.com/office/drawing/2014/main" id="{11674AA5-BEA8-4D60-9704-48A7611425DA}"/>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AEB0A33-8DC5-4995-9CFD-BC21928F6415}"/>
              </a:ext>
            </a:extLst>
          </p:cNvPr>
          <p:cNvSpPr>
            <a:spLocks noGrp="1"/>
          </p:cNvSpPr>
          <p:nvPr>
            <p:ph type="dt" sz="half" idx="10"/>
          </p:nvPr>
        </p:nvSpPr>
        <p:spPr/>
        <p:txBody>
          <a:bodyPr/>
          <a:lstStyle/>
          <a:p>
            <a:fld id="{36D28FA9-574A-4A4E-848E-948250523B8E}" type="datetimeFigureOut">
              <a:rPr lang="fr-FR" smtClean="0"/>
              <a:t>03/03/2023</a:t>
            </a:fld>
            <a:endParaRPr lang="fr-FR"/>
          </a:p>
        </p:txBody>
      </p:sp>
      <p:sp>
        <p:nvSpPr>
          <p:cNvPr id="6" name="Espace réservé du pied de page 5">
            <a:extLst>
              <a:ext uri="{FF2B5EF4-FFF2-40B4-BE49-F238E27FC236}">
                <a16:creationId xmlns:a16="http://schemas.microsoft.com/office/drawing/2014/main" id="{C1B34BAA-44EE-446E-AE4C-BD7BC2974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AB0584-F686-40F5-AD3C-428F6704C04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111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CE34-FD12-4890-9798-A61E2EBDAE15}"/>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B05AE8-114F-4C65-9A5A-8A7C921D1EA0}"/>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4BC3AE-41CD-445F-BD03-E1B0E5560ECF}"/>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36D28FA9-574A-4A4E-848E-948250523B8E}" type="datetimeFigureOut">
              <a:rPr lang="fr-FR" smtClean="0"/>
              <a:t>03/03/2023</a:t>
            </a:fld>
            <a:endParaRPr lang="fr-FR"/>
          </a:p>
        </p:txBody>
      </p:sp>
      <p:sp>
        <p:nvSpPr>
          <p:cNvPr id="5" name="Espace réservé du pied de page 4">
            <a:extLst>
              <a:ext uri="{FF2B5EF4-FFF2-40B4-BE49-F238E27FC236}">
                <a16:creationId xmlns:a16="http://schemas.microsoft.com/office/drawing/2014/main" id="{C06A6E0A-0246-4112-98C6-2E77AAD27545}"/>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21F462-4712-430B-9816-1410DFEFB649}"/>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58061120-F715-A243-97E6-0C2F0180AF17}" type="slidenum">
              <a:rPr lang="fr-FR" smtClean="0"/>
              <a:t>‹N°›</a:t>
            </a:fld>
            <a:endParaRPr lang="fr-FR"/>
          </a:p>
        </p:txBody>
      </p:sp>
    </p:spTree>
    <p:extLst>
      <p:ext uri="{BB962C8B-B14F-4D97-AF65-F5344CB8AC3E}">
        <p14:creationId xmlns:p14="http://schemas.microsoft.com/office/powerpoint/2010/main" val="34788769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hyperlink" Target="mailto:maxime.bodini@ifa-rouen.fr" TargetMode="External"/><Relationship Id="rId3" Type="http://schemas.openxmlformats.org/officeDocument/2006/relationships/hyperlink" Target="mailto:emmanuele.auzou@ifa-rouen.fr" TargetMode="External"/><Relationship Id="rId7" Type="http://schemas.openxmlformats.org/officeDocument/2006/relationships/hyperlink" Target="mailto:magali.maddens@ifa-rouen.fr" TargetMode="External"/><Relationship Id="rId2" Type="http://schemas.openxmlformats.org/officeDocument/2006/relationships/hyperlink" Target="mailto:filiere@ifa-rouen.fr" TargetMode="External"/><Relationship Id="rId1" Type="http://schemas.openxmlformats.org/officeDocument/2006/relationships/slideLayout" Target="../slideLayouts/slideLayout14.xml"/><Relationship Id="rId6" Type="http://schemas.openxmlformats.org/officeDocument/2006/relationships/hyperlink" Target="mailto:brigitte.dubuisson@ifa-rouen.fr" TargetMode="External"/><Relationship Id="rId5" Type="http://schemas.openxmlformats.org/officeDocument/2006/relationships/hyperlink" Target="mailto:jessica.callac@ifa-rouen.fr" TargetMode="External"/><Relationship Id="rId4" Type="http://schemas.openxmlformats.org/officeDocument/2006/relationships/hyperlink" Target="mailto:valerie.lepelletier@ifa-rouen.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insee.fr/fr/statistiques/4176228"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DF95A9-1973-A946-AB10-083CE961CDF2}"/>
              </a:ext>
            </a:extLst>
          </p:cNvPr>
          <p:cNvSpPr txBox="1"/>
          <p:nvPr/>
        </p:nvSpPr>
        <p:spPr>
          <a:xfrm>
            <a:off x="1357292" y="3189640"/>
            <a:ext cx="8783516" cy="830997"/>
          </a:xfrm>
          <a:prstGeom prst="rect">
            <a:avLst/>
          </a:prstGeom>
          <a:noFill/>
        </p:spPr>
        <p:txBody>
          <a:bodyPr wrap="square" rtlCol="0">
            <a:spAutoFit/>
          </a:bodyPr>
          <a:lstStyle/>
          <a:p>
            <a:r>
              <a:rPr lang="fr-FR" sz="4800" dirty="0" smtClean="0">
                <a:solidFill>
                  <a:schemeClr val="bg1"/>
                </a:solidFill>
                <a:latin typeface="Arial" charset="0"/>
                <a:ea typeface="Arial" charset="0"/>
                <a:cs typeface="Arial" charset="0"/>
              </a:rPr>
              <a:t>Les essentiels métiers</a:t>
            </a:r>
            <a:endParaRPr lang="fr-FR" sz="4800" dirty="0">
              <a:solidFill>
                <a:schemeClr val="bg1"/>
              </a:solidFill>
              <a:latin typeface="Arial" charset="0"/>
              <a:ea typeface="Arial" charset="0"/>
              <a:cs typeface="Arial" charset="0"/>
            </a:endParaRPr>
          </a:p>
        </p:txBody>
      </p:sp>
      <p:sp>
        <p:nvSpPr>
          <p:cNvPr id="3" name="ZoneTexte 2">
            <a:extLst>
              <a:ext uri="{FF2B5EF4-FFF2-40B4-BE49-F238E27FC236}">
                <a16:creationId xmlns:a16="http://schemas.microsoft.com/office/drawing/2014/main" id="{79BB2A17-B44B-9941-9569-BFEBEEDD9C82}"/>
              </a:ext>
            </a:extLst>
          </p:cNvPr>
          <p:cNvSpPr txBox="1"/>
          <p:nvPr/>
        </p:nvSpPr>
        <p:spPr>
          <a:xfrm>
            <a:off x="1357291" y="5229147"/>
            <a:ext cx="4807614" cy="523220"/>
          </a:xfrm>
          <a:prstGeom prst="rect">
            <a:avLst/>
          </a:prstGeom>
          <a:noFill/>
        </p:spPr>
        <p:txBody>
          <a:bodyPr wrap="square" rtlCol="0">
            <a:spAutoFit/>
          </a:bodyPr>
          <a:lstStyle/>
          <a:p>
            <a:r>
              <a:rPr lang="fr-FR" sz="2800" b="1" dirty="0" smtClean="0">
                <a:solidFill>
                  <a:schemeClr val="accent2">
                    <a:lumMod val="75000"/>
                  </a:schemeClr>
                </a:solidFill>
                <a:latin typeface="Arial" charset="0"/>
                <a:ea typeface="Arial" charset="0"/>
                <a:cs typeface="Arial" charset="0"/>
              </a:rPr>
              <a:t>IFA MARCEL SAUVAGE</a:t>
            </a:r>
            <a:endParaRPr lang="fr-FR" sz="2800" b="1" dirty="0">
              <a:solidFill>
                <a:schemeClr val="accent2">
                  <a:lumMod val="75000"/>
                </a:schemeClr>
              </a:solidFill>
              <a:latin typeface="Arial" charset="0"/>
              <a:ea typeface="Arial" charset="0"/>
              <a:cs typeface="Arial" charset="0"/>
            </a:endParaRPr>
          </a:p>
        </p:txBody>
      </p:sp>
      <p:sp>
        <p:nvSpPr>
          <p:cNvPr id="4" name="ZoneTexte 3">
            <a:extLst>
              <a:ext uri="{FF2B5EF4-FFF2-40B4-BE49-F238E27FC236}">
                <a16:creationId xmlns:a16="http://schemas.microsoft.com/office/drawing/2014/main" id="{84FAA385-3584-574B-8CA5-A3C3CCCDCF0A}"/>
              </a:ext>
            </a:extLst>
          </p:cNvPr>
          <p:cNvSpPr txBox="1"/>
          <p:nvPr/>
        </p:nvSpPr>
        <p:spPr>
          <a:xfrm>
            <a:off x="1357292" y="5675629"/>
            <a:ext cx="4807613" cy="369332"/>
          </a:xfrm>
          <a:prstGeom prst="rect">
            <a:avLst/>
          </a:prstGeom>
          <a:noFill/>
        </p:spPr>
        <p:txBody>
          <a:bodyPr wrap="square" rtlCol="0">
            <a:spAutoFit/>
          </a:bodyPr>
          <a:lstStyle/>
          <a:p>
            <a:r>
              <a:rPr lang="fr-FR" b="1" dirty="0" smtClean="0">
                <a:solidFill>
                  <a:schemeClr val="accent2">
                    <a:lumMod val="75000"/>
                  </a:schemeClr>
                </a:solidFill>
                <a:latin typeface="Arial" charset="0"/>
                <a:ea typeface="Arial" charset="0"/>
                <a:cs typeface="Arial" charset="0"/>
              </a:rPr>
              <a:t>Mont-Saint-Aignan </a:t>
            </a:r>
            <a:r>
              <a:rPr lang="fr-FR" b="1" dirty="0" smtClean="0">
                <a:solidFill>
                  <a:schemeClr val="accent2">
                    <a:lumMod val="75000"/>
                  </a:schemeClr>
                </a:solidFill>
                <a:latin typeface="Arial" charset="0"/>
                <a:ea typeface="Arial" charset="0"/>
                <a:cs typeface="Arial" charset="0"/>
              </a:rPr>
              <a:t>– Février 2023</a:t>
            </a:r>
            <a:endParaRPr lang="fr-FR" b="1" dirty="0">
              <a:solidFill>
                <a:schemeClr val="accent2">
                  <a:lumMod val="75000"/>
                </a:schemeClr>
              </a:solidFill>
              <a:latin typeface="Arial" charset="0"/>
              <a:ea typeface="Arial" charset="0"/>
              <a:cs typeface="Arial" charset="0"/>
            </a:endParaRPr>
          </a:p>
        </p:txBody>
      </p:sp>
      <p:sp>
        <p:nvSpPr>
          <p:cNvPr id="5" name="ZoneTexte 4">
            <a:extLst>
              <a:ext uri="{FF2B5EF4-FFF2-40B4-BE49-F238E27FC236}">
                <a16:creationId xmlns:a16="http://schemas.microsoft.com/office/drawing/2014/main" id="{5C973456-AD7E-A44C-B1AB-43089482E761}"/>
              </a:ext>
            </a:extLst>
          </p:cNvPr>
          <p:cNvSpPr txBox="1"/>
          <p:nvPr/>
        </p:nvSpPr>
        <p:spPr>
          <a:xfrm>
            <a:off x="1388544" y="3947871"/>
            <a:ext cx="8481169" cy="523220"/>
          </a:xfrm>
          <a:prstGeom prst="rect">
            <a:avLst/>
          </a:prstGeom>
          <a:noFill/>
        </p:spPr>
        <p:txBody>
          <a:bodyPr wrap="square" rtlCol="0">
            <a:spAutoFit/>
          </a:bodyPr>
          <a:lstStyle/>
          <a:p>
            <a:r>
              <a:rPr lang="fr-FR" sz="2800" b="1" dirty="0" smtClean="0">
                <a:solidFill>
                  <a:schemeClr val="bg1"/>
                </a:solidFill>
                <a:latin typeface="Arial" charset="0"/>
                <a:ea typeface="Arial" charset="0"/>
                <a:cs typeface="Arial" charset="0"/>
              </a:rPr>
              <a:t>Les métiers de la vente</a:t>
            </a:r>
            <a:endParaRPr lang="fr-FR" sz="2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4566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027839" y="2275801"/>
            <a:ext cx="7933281" cy="35177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buFont typeface="Wingdings" panose="05000000000000000000" pitchFamily="2" charset="2"/>
              <a:buChar char="Ø"/>
            </a:pPr>
            <a:endParaRPr lang="fr-FR" sz="1800" dirty="0">
              <a:solidFill>
                <a:srgbClr val="787878"/>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a:latin typeface="Arial" panose="020B0604020202020204" pitchFamily="34" charset="0"/>
                <a:ea typeface="Calibri" panose="020F0502020204030204" pitchFamily="34" charset="0"/>
                <a:cs typeface="Arial" panose="020B0604020202020204" pitchFamily="34" charset="0"/>
              </a:rPr>
              <a:t>Toutes </a:t>
            </a:r>
            <a:r>
              <a:rPr lang="fr-FR" sz="1800" dirty="0" smtClean="0">
                <a:latin typeface="Arial" panose="020B0604020202020204" pitchFamily="34" charset="0"/>
                <a:ea typeface="Calibri" panose="020F0502020204030204" pitchFamily="34" charset="0"/>
                <a:cs typeface="Arial" panose="020B0604020202020204" pitchFamily="34" charset="0"/>
              </a:rPr>
              <a:t>les </a:t>
            </a:r>
            <a:r>
              <a:rPr lang="fr-FR" sz="1800" dirty="0">
                <a:latin typeface="Arial" panose="020B0604020202020204" pitchFamily="34" charset="0"/>
                <a:ea typeface="Calibri" panose="020F0502020204030204" pitchFamily="34" charset="0"/>
                <a:cs typeface="Arial" panose="020B0604020202020204" pitchFamily="34" charset="0"/>
              </a:rPr>
              <a:t>entreprises commerciales comme par exemple les distributeurs, les concessionnaires, les grossistes</a:t>
            </a:r>
          </a:p>
          <a:p>
            <a:pPr marL="285750" indent="-285750" algn="just">
              <a:buFont typeface="Wingdings" panose="05000000000000000000" pitchFamily="2" charset="2"/>
              <a:buChar char="Ø"/>
            </a:pP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a:latin typeface="Arial" panose="020B0604020202020204" pitchFamily="34" charset="0"/>
                <a:ea typeface="Calibri" panose="020F0502020204030204" pitchFamily="34" charset="0"/>
                <a:cs typeface="Arial" panose="020B0604020202020204" pitchFamily="34" charset="0"/>
              </a:rPr>
              <a:t>Le  </a:t>
            </a:r>
            <a:r>
              <a:rPr lang="fr-FR" sz="1800" dirty="0" smtClean="0">
                <a:latin typeface="Arial" panose="020B0604020202020204" pitchFamily="34" charset="0"/>
                <a:ea typeface="Calibri" panose="020F0502020204030204" pitchFamily="34" charset="0"/>
                <a:cs typeface="Arial" panose="020B0604020202020204" pitchFamily="34" charset="0"/>
              </a:rPr>
              <a:t>secteur agricole, le secteur  </a:t>
            </a:r>
            <a:r>
              <a:rPr lang="fr-FR" sz="1800" dirty="0">
                <a:latin typeface="Arial" panose="020B0604020202020204" pitchFamily="34" charset="0"/>
                <a:ea typeface="Calibri" panose="020F0502020204030204" pitchFamily="34" charset="0"/>
                <a:cs typeface="Arial" panose="020B0604020202020204" pitchFamily="34" charset="0"/>
              </a:rPr>
              <a:t>de l’industrie, du BTP, de l’Immobilier, de l’informatique et du </a:t>
            </a:r>
            <a:r>
              <a:rPr lang="fr-FR" sz="1800" dirty="0" smtClean="0">
                <a:latin typeface="Arial" panose="020B0604020202020204" pitchFamily="34" charset="0"/>
                <a:ea typeface="Calibri" panose="020F0502020204030204" pitchFamily="34" charset="0"/>
                <a:cs typeface="Arial" panose="020B0604020202020204" pitchFamily="34" charset="0"/>
              </a:rPr>
              <a:t>télécom, </a:t>
            </a: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a:latin typeface="Arial" panose="020B0604020202020204" pitchFamily="34" charset="0"/>
                <a:ea typeface="Calibri" panose="020F0502020204030204" pitchFamily="34" charset="0"/>
                <a:cs typeface="Arial" panose="020B0604020202020204" pitchFamily="34" charset="0"/>
              </a:rPr>
              <a:t>Les entreprises de </a:t>
            </a:r>
            <a:r>
              <a:rPr lang="fr-FR" sz="1800" dirty="0" smtClean="0">
                <a:latin typeface="Arial" panose="020B0604020202020204" pitchFamily="34" charset="0"/>
                <a:ea typeface="Calibri" panose="020F0502020204030204" pitchFamily="34" charset="0"/>
                <a:cs typeface="Arial" panose="020B0604020202020204" pitchFamily="34" charset="0"/>
              </a:rPr>
              <a:t>services, les plateformes </a:t>
            </a: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fr-FR" sz="1800" dirty="0">
              <a:solidFill>
                <a:srgbClr val="787878"/>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smtClean="0">
                <a:latin typeface="Arial" panose="020B0604020202020204" pitchFamily="34" charset="0"/>
                <a:cs typeface="Arial" panose="020B0604020202020204" pitchFamily="34" charset="0"/>
              </a:rPr>
              <a:t>Le </a:t>
            </a:r>
            <a:r>
              <a:rPr lang="fr-FR" sz="1800" dirty="0">
                <a:latin typeface="Arial" panose="020B0604020202020204" pitchFamily="34" charset="0"/>
                <a:cs typeface="Arial" panose="020B0604020202020204" pitchFamily="34" charset="0"/>
              </a:rPr>
              <a:t>secteur financier </a:t>
            </a:r>
            <a:r>
              <a:rPr lang="fr-FR" sz="1800" dirty="0" smtClean="0">
                <a:latin typeface="Arial" panose="020B0604020202020204" pitchFamily="34" charset="0"/>
                <a:cs typeface="Arial" panose="020B0604020202020204" pitchFamily="34" charset="0"/>
              </a:rPr>
              <a:t>: banque</a:t>
            </a: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société d’assurance, </a:t>
            </a:r>
            <a:r>
              <a:rPr lang="fr-FR" sz="1800" dirty="0" smtClean="0">
                <a:latin typeface="Arial" panose="020B0604020202020204" pitchFamily="34" charset="0"/>
                <a:cs typeface="Arial" panose="020B0604020202020204" pitchFamily="34" charset="0"/>
              </a:rPr>
              <a:t>mutuelle</a:t>
            </a:r>
            <a:endParaRPr lang="fr-FR" sz="1800" dirty="0" smtClean="0">
              <a:solidFill>
                <a:srgbClr val="787878"/>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fr-FR" sz="1800" dirty="0">
              <a:solidFill>
                <a:srgbClr val="787878"/>
              </a:solidFill>
              <a:latin typeface="Arial" panose="020B0604020202020204" pitchFamily="34" charset="0"/>
            </a:endParaRPr>
          </a:p>
          <a:p>
            <a:pPr algn="just"/>
            <a:r>
              <a:rPr lang="fr-FR" sz="1800" dirty="0">
                <a:solidFill>
                  <a:srgbClr val="333333"/>
                </a:solidFill>
                <a:latin typeface="Arial" panose="020B0604020202020204" pitchFamily="34" charset="0"/>
              </a:rPr>
              <a:t>En </a:t>
            </a:r>
            <a:r>
              <a:rPr lang="fr-FR" sz="1800" dirty="0" smtClean="0">
                <a:solidFill>
                  <a:srgbClr val="333333"/>
                </a:solidFill>
                <a:latin typeface="Arial" panose="020B0604020202020204" pitchFamily="34" charset="0"/>
              </a:rPr>
              <a:t>fait, </a:t>
            </a:r>
            <a:r>
              <a:rPr lang="fr-FR" sz="1800" dirty="0">
                <a:solidFill>
                  <a:srgbClr val="333333"/>
                </a:solidFill>
                <a:latin typeface="Arial" panose="020B0604020202020204" pitchFamily="34" charset="0"/>
              </a:rPr>
              <a:t>chaque secteur d’activité propose des métiers de commerciaux. Si le rôle du commercial reste le même, il y a cependant des différences en termes de formation, de compétences, de connaissances, de rythme de travail et d’environnement de </a:t>
            </a:r>
            <a:r>
              <a:rPr lang="fr-FR" sz="1800" dirty="0" smtClean="0">
                <a:solidFill>
                  <a:srgbClr val="333333"/>
                </a:solidFill>
                <a:latin typeface="Arial" panose="020B0604020202020204" pitchFamily="34" charset="0"/>
              </a:rPr>
              <a:t>travail</a:t>
            </a:r>
            <a:endParaRPr lang="fr-FR" sz="1800" dirty="0" smtClean="0">
              <a:solidFill>
                <a:schemeClr val="tx1">
                  <a:lumMod val="65000"/>
                  <a:lumOff val="35000"/>
                </a:schemeClr>
              </a:solidFill>
              <a:latin typeface="Arial" charset="0"/>
              <a:ea typeface="Arial" charset="0"/>
              <a:cs typeface="Arial" charset="0"/>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04</a:t>
            </a:r>
            <a:endParaRPr lang="fr-FR" sz="3200" b="1" dirty="0">
              <a:solidFill>
                <a:srgbClr val="AD2784"/>
              </a:solidFill>
            </a:endParaRPr>
          </a:p>
        </p:txBody>
      </p:sp>
      <p:sp>
        <p:nvSpPr>
          <p:cNvPr id="9" name="Titre 1">
            <a:extLst>
              <a:ext uri="{FF2B5EF4-FFF2-40B4-BE49-F238E27FC236}">
                <a16:creationId xmlns:a16="http://schemas.microsoft.com/office/drawing/2014/main" id="{B733B518-49CE-E745-A414-ACAAF72F7B4C}"/>
              </a:ext>
            </a:extLst>
          </p:cNvPr>
          <p:cNvSpPr txBox="1">
            <a:spLocks/>
          </p:cNvSpPr>
          <p:nvPr/>
        </p:nvSpPr>
        <p:spPr>
          <a:xfrm>
            <a:off x="2771925" y="1007033"/>
            <a:ext cx="5365100"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Typologie des entreprises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44089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1007033"/>
            <a:ext cx="5022245"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Notre offre de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781916063"/>
              </p:ext>
            </p:extLst>
          </p:nvPr>
        </p:nvGraphicFramePr>
        <p:xfrm>
          <a:off x="281354" y="1495921"/>
          <a:ext cx="9370952" cy="2964881"/>
        </p:xfrm>
        <a:graphic>
          <a:graphicData uri="http://schemas.openxmlformats.org/drawingml/2006/table">
            <a:tbl>
              <a:tblPr firstRow="1" bandRow="1">
                <a:tableStyleId>{00A15C55-8517-42AA-B614-E9B94910E393}</a:tableStyleId>
              </a:tblPr>
              <a:tblGrid>
                <a:gridCol w="838053">
                  <a:extLst>
                    <a:ext uri="{9D8B030D-6E8A-4147-A177-3AD203B41FA5}">
                      <a16:colId xmlns:a16="http://schemas.microsoft.com/office/drawing/2014/main" val="20000"/>
                    </a:ext>
                  </a:extLst>
                </a:gridCol>
                <a:gridCol w="1877011">
                  <a:extLst>
                    <a:ext uri="{9D8B030D-6E8A-4147-A177-3AD203B41FA5}">
                      <a16:colId xmlns:a16="http://schemas.microsoft.com/office/drawing/2014/main" val="20001"/>
                    </a:ext>
                  </a:extLst>
                </a:gridCol>
                <a:gridCol w="2793983">
                  <a:extLst>
                    <a:ext uri="{9D8B030D-6E8A-4147-A177-3AD203B41FA5}">
                      <a16:colId xmlns:a16="http://schemas.microsoft.com/office/drawing/2014/main" val="20002"/>
                    </a:ext>
                  </a:extLst>
                </a:gridCol>
                <a:gridCol w="2261989">
                  <a:extLst>
                    <a:ext uri="{9D8B030D-6E8A-4147-A177-3AD203B41FA5}">
                      <a16:colId xmlns:a16="http://schemas.microsoft.com/office/drawing/2014/main" val="20003"/>
                    </a:ext>
                  </a:extLst>
                </a:gridCol>
                <a:gridCol w="1599916">
                  <a:extLst>
                    <a:ext uri="{9D8B030D-6E8A-4147-A177-3AD203B41FA5}">
                      <a16:colId xmlns:a16="http://schemas.microsoft.com/office/drawing/2014/main" val="20004"/>
                    </a:ext>
                  </a:extLst>
                </a:gridCol>
              </a:tblGrid>
              <a:tr h="587441">
                <a:tc>
                  <a:txBody>
                    <a:bodyPr/>
                    <a:lstStyle/>
                    <a:p>
                      <a:pPr algn="ctr"/>
                      <a:r>
                        <a:rPr lang="fr-FR" sz="1600" dirty="0" smtClean="0"/>
                        <a:t>Niveau</a:t>
                      </a:r>
                      <a:endParaRPr lang="fr-FR" sz="1600" dirty="0"/>
                    </a:p>
                  </a:txBody>
                  <a:tcPr anchor="ctr"/>
                </a:tc>
                <a:tc>
                  <a:txBody>
                    <a:bodyPr/>
                    <a:lstStyle/>
                    <a:p>
                      <a:pPr algn="ctr"/>
                      <a:r>
                        <a:rPr lang="fr-FR" sz="1600" dirty="0" smtClean="0"/>
                        <a:t>Diplôme </a:t>
                      </a:r>
                    </a:p>
                    <a:p>
                      <a:pPr algn="ctr"/>
                      <a:r>
                        <a:rPr lang="fr-FR" sz="1600" dirty="0" smtClean="0"/>
                        <a:t>ou</a:t>
                      </a:r>
                      <a:r>
                        <a:rPr lang="fr-FR" sz="1600" baseline="0" dirty="0" smtClean="0"/>
                        <a:t> titre</a:t>
                      </a:r>
                      <a:endParaRPr lang="fr-FR" sz="1600" dirty="0"/>
                    </a:p>
                  </a:txBody>
                  <a:tcPr anchor="ctr"/>
                </a:tc>
                <a:tc>
                  <a:txBody>
                    <a:bodyPr/>
                    <a:lstStyle/>
                    <a:p>
                      <a:pPr algn="ctr"/>
                      <a:r>
                        <a:rPr lang="fr-FR" sz="1600" dirty="0" smtClean="0"/>
                        <a:t>Fonction visée</a:t>
                      </a:r>
                      <a:endParaRPr lang="fr-F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A</a:t>
                      </a:r>
                      <a:r>
                        <a:rPr lang="fr-FR" sz="1600" baseline="0" dirty="0" smtClean="0"/>
                        <a:t> qui s'adresse cette formation</a:t>
                      </a:r>
                      <a:endParaRPr lang="fr-FR" sz="1600" dirty="0" smtClean="0"/>
                    </a:p>
                  </a:txBody>
                  <a:tcPr anchor="ctr"/>
                </a:tc>
                <a:tc>
                  <a:txBody>
                    <a:bodyPr/>
                    <a:lstStyle/>
                    <a:p>
                      <a:pPr algn="ctr"/>
                      <a:r>
                        <a:rPr lang="fr-FR" sz="1600" dirty="0" smtClean="0"/>
                        <a:t>Type de contrat</a:t>
                      </a:r>
                      <a:endParaRPr lang="fr-FR" sz="1600" dirty="0"/>
                    </a:p>
                  </a:txBody>
                  <a:tcPr anchor="ctr"/>
                </a:tc>
                <a:extLst>
                  <a:ext uri="{0D108BD9-81ED-4DB2-BD59-A6C34878D82A}">
                    <a16:rowId xmlns:a16="http://schemas.microsoft.com/office/drawing/2014/main" val="10000"/>
                  </a:ext>
                </a:extLst>
              </a:tr>
              <a:tr h="2276636">
                <a:tc>
                  <a:txBody>
                    <a:bodyPr/>
                    <a:lstStyle/>
                    <a:p>
                      <a:pPr algn="ctr"/>
                      <a:r>
                        <a:rPr lang="fr-FR" sz="6000" kern="1200" dirty="0" smtClean="0">
                          <a:solidFill>
                            <a:schemeClr val="accent4">
                              <a:lumMod val="50000"/>
                            </a:schemeClr>
                          </a:solidFill>
                          <a:latin typeface="+mn-lt"/>
                          <a:ea typeface="+mn-ea"/>
                          <a:cs typeface="+mn-cs"/>
                          <a:sym typeface="Wingdings" panose="05000000000000000000" pitchFamily="2" charset="2"/>
                        </a:rPr>
                        <a:t>4</a:t>
                      </a:r>
                      <a:endParaRPr lang="fr-FR" sz="6000" kern="1200" dirty="0">
                        <a:solidFill>
                          <a:schemeClr val="accent4">
                            <a:lumMod val="50000"/>
                          </a:schemeClr>
                        </a:solidFill>
                        <a:latin typeface="+mn-lt"/>
                        <a:ea typeface="+mn-ea"/>
                        <a:cs typeface="+mn-cs"/>
                      </a:endParaRPr>
                    </a:p>
                  </a:txBody>
                  <a:tcPr anchor="ctr">
                    <a:solidFill>
                      <a:srgbClr val="FFC000"/>
                    </a:solidFill>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Bac Pro Métiers du commerce et de la vente</a:t>
                      </a:r>
                    </a:p>
                    <a:p>
                      <a:pPr marL="0" indent="0" algn="ctr">
                        <a:buClr>
                          <a:srgbClr val="572B63"/>
                        </a:buClr>
                        <a:buFont typeface="Wingdings" panose="05000000000000000000" pitchFamily="2" charset="2"/>
                        <a:buNone/>
                      </a:pPr>
                      <a:r>
                        <a:rPr lang="fr-FR" sz="1600" dirty="0" smtClean="0">
                          <a:solidFill>
                            <a:schemeClr val="accent4">
                              <a:lumMod val="50000"/>
                            </a:schemeClr>
                          </a:solidFill>
                        </a:rPr>
                        <a:t>Option B :</a:t>
                      </a:r>
                    </a:p>
                    <a:p>
                      <a:pPr marL="0" indent="0" algn="ctr">
                        <a:buClr>
                          <a:srgbClr val="572B63"/>
                        </a:buClr>
                        <a:buFont typeface="Wingdings" panose="05000000000000000000" pitchFamily="2" charset="2"/>
                        <a:buNone/>
                      </a:pPr>
                      <a:r>
                        <a:rPr lang="fr-FR" sz="1600" dirty="0" smtClean="0">
                          <a:solidFill>
                            <a:schemeClr val="accent4">
                              <a:lumMod val="50000"/>
                            </a:schemeClr>
                          </a:solidFill>
                        </a:rPr>
                        <a:t>Prospection clientèle et valorisation de l’offre commerciale</a:t>
                      </a:r>
                    </a:p>
                    <a:p>
                      <a:pPr marL="0" indent="0" algn="ctr">
                        <a:buClr>
                          <a:srgbClr val="572B63"/>
                        </a:buClr>
                        <a:buFont typeface="Wingdings" panose="05000000000000000000" pitchFamily="2" charset="2"/>
                        <a:buNone/>
                      </a:pPr>
                      <a:r>
                        <a:rPr lang="fr-FR" sz="1600" dirty="0" smtClean="0">
                          <a:solidFill>
                            <a:schemeClr val="accent4">
                              <a:lumMod val="50000"/>
                            </a:schemeClr>
                          </a:solidFill>
                        </a:rPr>
                        <a:t>Durée : 2 à 3 ans</a:t>
                      </a:r>
                      <a:endParaRPr lang="fr-FR" sz="1600" dirty="0">
                        <a:solidFill>
                          <a:schemeClr val="accent4">
                            <a:lumMod val="50000"/>
                          </a:schemeClr>
                        </a:solidFill>
                      </a:endParaRPr>
                    </a:p>
                  </a:txBody>
                  <a:tcPr anchor="ctr"/>
                </a:tc>
                <a:tc>
                  <a:txBody>
                    <a:bodyPr/>
                    <a:lstStyle/>
                    <a:p>
                      <a:pPr marL="0" indent="0">
                        <a:buClr>
                          <a:srgbClr val="572B63"/>
                        </a:buClr>
                        <a:buFont typeface="Wingdings" panose="05000000000000000000" pitchFamily="2" charset="2"/>
                        <a:buNone/>
                      </a:pPr>
                      <a:r>
                        <a:rPr lang="fr-FR" sz="1600" dirty="0" smtClean="0">
                          <a:solidFill>
                            <a:schemeClr val="accent4">
                              <a:lumMod val="50000"/>
                            </a:schemeClr>
                          </a:solidFill>
                        </a:rPr>
                        <a:t>Conseiller(ère) de vente</a:t>
                      </a:r>
                    </a:p>
                    <a:p>
                      <a:pPr marL="0" indent="0">
                        <a:buClr>
                          <a:srgbClr val="572B63"/>
                        </a:buClr>
                        <a:buFont typeface="Wingdings" panose="05000000000000000000" pitchFamily="2" charset="2"/>
                        <a:buNone/>
                      </a:pPr>
                      <a:r>
                        <a:rPr lang="fr-FR" sz="1600" dirty="0" smtClean="0">
                          <a:solidFill>
                            <a:schemeClr val="accent4">
                              <a:lumMod val="50000"/>
                            </a:schemeClr>
                          </a:solidFill>
                        </a:rPr>
                        <a:t>Conseiller(ère) relation client à distance</a:t>
                      </a:r>
                    </a:p>
                    <a:p>
                      <a:pPr marL="0" indent="0">
                        <a:buClr>
                          <a:srgbClr val="572B63"/>
                        </a:buClr>
                        <a:buFont typeface="Wingdings" panose="05000000000000000000" pitchFamily="2" charset="2"/>
                        <a:buNone/>
                      </a:pPr>
                      <a:r>
                        <a:rPr lang="fr-FR" sz="1600" dirty="0" smtClean="0">
                          <a:solidFill>
                            <a:schemeClr val="accent4">
                              <a:lumMod val="50000"/>
                            </a:schemeClr>
                          </a:solidFill>
                        </a:rPr>
                        <a:t>Conseiller(ère)en vente</a:t>
                      </a:r>
                      <a:r>
                        <a:rPr lang="fr-FR" sz="1600" baseline="0" dirty="0" smtClean="0">
                          <a:solidFill>
                            <a:schemeClr val="accent4">
                              <a:lumMod val="50000"/>
                            </a:schemeClr>
                          </a:solidFill>
                        </a:rPr>
                        <a:t> directe</a:t>
                      </a:r>
                    </a:p>
                    <a:p>
                      <a:pPr marL="0" indent="0">
                        <a:buClr>
                          <a:srgbClr val="572B63"/>
                        </a:buClr>
                        <a:buFont typeface="Wingdings" panose="05000000000000000000" pitchFamily="2" charset="2"/>
                        <a:buNone/>
                      </a:pPr>
                      <a:r>
                        <a:rPr lang="fr-FR" sz="1600" baseline="0" dirty="0" smtClean="0">
                          <a:solidFill>
                            <a:schemeClr val="accent4">
                              <a:lumMod val="50000"/>
                            </a:schemeClr>
                          </a:solidFill>
                        </a:rPr>
                        <a:t>Commercial</a:t>
                      </a:r>
                      <a:endParaRPr lang="fr-FR" sz="1600" dirty="0" smtClean="0">
                        <a:solidFill>
                          <a:schemeClr val="accent4">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Issu(e)</a:t>
                      </a:r>
                      <a:r>
                        <a:rPr lang="fr-FR" sz="1600" baseline="0" dirty="0" smtClean="0">
                          <a:solidFill>
                            <a:schemeClr val="accent4">
                              <a:lumMod val="50000"/>
                            </a:schemeClr>
                          </a:solidFill>
                        </a:rPr>
                        <a:t> d’une classe de 3</a:t>
                      </a:r>
                      <a:r>
                        <a:rPr lang="fr-FR" sz="1600" baseline="30000" dirty="0" smtClean="0">
                          <a:solidFill>
                            <a:schemeClr val="accent4">
                              <a:lumMod val="50000"/>
                            </a:schemeClr>
                          </a:solidFill>
                        </a:rPr>
                        <a:t>e</a:t>
                      </a:r>
                      <a:r>
                        <a:rPr lang="fr-FR" sz="1600" baseline="0" dirty="0" smtClean="0">
                          <a:solidFill>
                            <a:schemeClr val="accent4">
                              <a:lumMod val="50000"/>
                            </a:schemeClr>
                          </a:solidFill>
                        </a:rPr>
                        <a:t>  ou </a:t>
                      </a:r>
                      <a:r>
                        <a:rPr lang="fr-FR" sz="1600" kern="1200" dirty="0" smtClean="0">
                          <a:solidFill>
                            <a:schemeClr val="accent4">
                              <a:lumMod val="50000"/>
                            </a:schemeClr>
                          </a:solidFill>
                          <a:latin typeface="+mn-lt"/>
                          <a:ea typeface="+mn-ea"/>
                          <a:cs typeface="+mn-cs"/>
                        </a:rPr>
                        <a:t>Titulaire d’un niveau 3 dans le secteur du commerce et de la vente</a:t>
                      </a:r>
                    </a:p>
                  </a:txBody>
                  <a:tcPr anchor="ctr"/>
                </a:tc>
                <a:tc>
                  <a:txBody>
                    <a:bodyPr/>
                    <a:lstStyle/>
                    <a:p>
                      <a:pPr marL="0" indent="0" algn="ctr">
                        <a:buFont typeface="Wingdings" panose="05000000000000000000" pitchFamily="2" charset="2"/>
                        <a:buNone/>
                      </a:pPr>
                      <a:r>
                        <a:rPr lang="fr-FR" sz="1200" dirty="0" smtClean="0">
                          <a:solidFill>
                            <a:schemeClr val="accent4">
                              <a:lumMod val="50000"/>
                            </a:schemeClr>
                          </a:solidFill>
                        </a:rPr>
                        <a:t>Apprentissage</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kern="1200" dirty="0" smtClean="0">
                          <a:solidFill>
                            <a:schemeClr val="accent4">
                              <a:lumMod val="50000"/>
                            </a:schemeClr>
                          </a:solidFill>
                          <a:latin typeface="+mn-lt"/>
                          <a:ea typeface="+mn-ea"/>
                          <a:cs typeface="+mn-cs"/>
                        </a:rPr>
                        <a:t>Professionnalisation</a:t>
                      </a:r>
                    </a:p>
                  </a:txBody>
                  <a:tcPr anchor="ctr"/>
                </a:tc>
                <a:extLst>
                  <a:ext uri="{0D108BD9-81ED-4DB2-BD59-A6C34878D82A}">
                    <a16:rowId xmlns:a16="http://schemas.microsoft.com/office/drawing/2014/main" val="10001"/>
                  </a:ext>
                </a:extLst>
              </a:tr>
            </a:tbl>
          </a:graphicData>
        </a:graphic>
      </p:graphicFrame>
      <p:sp>
        <p:nvSpPr>
          <p:cNvPr id="9"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graphicFrame>
        <p:nvGraphicFramePr>
          <p:cNvPr id="2" name="Tableau 1"/>
          <p:cNvGraphicFramePr>
            <a:graphicFrameLocks noGrp="1"/>
          </p:cNvGraphicFramePr>
          <p:nvPr>
            <p:extLst>
              <p:ext uri="{D42A27DB-BD31-4B8C-83A1-F6EECF244321}">
                <p14:modId xmlns:p14="http://schemas.microsoft.com/office/powerpoint/2010/main" val="2906585373"/>
              </p:ext>
            </p:extLst>
          </p:nvPr>
        </p:nvGraphicFramePr>
        <p:xfrm>
          <a:off x="281354" y="4434996"/>
          <a:ext cx="9370952" cy="2275293"/>
        </p:xfrm>
        <a:graphic>
          <a:graphicData uri="http://schemas.openxmlformats.org/drawingml/2006/table">
            <a:tbl>
              <a:tblPr firstRow="1" bandRow="1">
                <a:tableStyleId>{00A15C55-8517-42AA-B614-E9B94910E393}</a:tableStyleId>
              </a:tblPr>
              <a:tblGrid>
                <a:gridCol w="833071">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2790825">
                  <a:extLst>
                    <a:ext uri="{9D8B030D-6E8A-4147-A177-3AD203B41FA5}">
                      <a16:colId xmlns:a16="http://schemas.microsoft.com/office/drawing/2014/main" val="20002"/>
                    </a:ext>
                  </a:extLst>
                </a:gridCol>
                <a:gridCol w="2257425">
                  <a:extLst>
                    <a:ext uri="{9D8B030D-6E8A-4147-A177-3AD203B41FA5}">
                      <a16:colId xmlns:a16="http://schemas.microsoft.com/office/drawing/2014/main" val="20003"/>
                    </a:ext>
                  </a:extLst>
                </a:gridCol>
                <a:gridCol w="1603681">
                  <a:extLst>
                    <a:ext uri="{9D8B030D-6E8A-4147-A177-3AD203B41FA5}">
                      <a16:colId xmlns:a16="http://schemas.microsoft.com/office/drawing/2014/main" val="20004"/>
                    </a:ext>
                  </a:extLst>
                </a:gridCol>
              </a:tblGrid>
              <a:tr h="2275293">
                <a:tc>
                  <a:txBody>
                    <a:bodyPr/>
                    <a:lstStyle/>
                    <a:p>
                      <a:pPr algn="ctr"/>
                      <a:r>
                        <a:rPr lang="fr-FR" sz="6000" b="0" dirty="0" smtClean="0">
                          <a:solidFill>
                            <a:schemeClr val="accent4">
                              <a:lumMod val="50000"/>
                            </a:schemeClr>
                          </a:solidFill>
                          <a:sym typeface="Wingdings" panose="05000000000000000000" pitchFamily="2" charset="2"/>
                        </a:rPr>
                        <a:t>5</a:t>
                      </a:r>
                      <a:endParaRPr lang="fr-FR" sz="6000" b="0" dirty="0">
                        <a:solidFill>
                          <a:schemeClr val="accent4">
                            <a:lumMod val="50000"/>
                          </a:schemeClr>
                        </a:solidFill>
                      </a:endParaRPr>
                    </a:p>
                    <a:p>
                      <a:pPr algn="ctr"/>
                      <a:endParaRPr lang="fr-FR" sz="6000" dirty="0">
                        <a:solidFill>
                          <a:schemeClr val="accent4">
                            <a:lumMod val="50000"/>
                          </a:schemeClr>
                        </a:solidFill>
                      </a:endParaRPr>
                    </a:p>
                  </a:txBody>
                  <a:tcPr anchor="ctr">
                    <a:solidFill>
                      <a:srgbClr val="FFC000"/>
                    </a:solidFill>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BTS Management Commercial Opérationnel</a:t>
                      </a:r>
                    </a:p>
                    <a:p>
                      <a:pPr marL="0" indent="0" algn="ctr">
                        <a:buClr>
                          <a:srgbClr val="572B63"/>
                        </a:buClr>
                        <a:buFont typeface="Wingdings" panose="05000000000000000000" pitchFamily="2" charset="2"/>
                        <a:buNone/>
                      </a:pPr>
                      <a:endParaRPr lang="fr-FR" sz="800" dirty="0" smtClean="0">
                        <a:solidFill>
                          <a:schemeClr val="accent4">
                            <a:lumMod val="50000"/>
                          </a:schemeClr>
                        </a:solidFill>
                      </a:endParaRPr>
                    </a:p>
                    <a:p>
                      <a:pPr marL="0" indent="0" algn="ctr">
                        <a:buClr>
                          <a:srgbClr val="572B63"/>
                        </a:buClr>
                        <a:buFont typeface="Wingdings" panose="05000000000000000000" pitchFamily="2" charset="2"/>
                        <a:buNone/>
                      </a:pPr>
                      <a:r>
                        <a:rPr lang="fr-FR" sz="1600" dirty="0" smtClean="0">
                          <a:solidFill>
                            <a:schemeClr val="accent4">
                              <a:lumMod val="50000"/>
                            </a:schemeClr>
                          </a:solidFill>
                        </a:rPr>
                        <a:t>Durée : 2 ans</a:t>
                      </a:r>
                      <a:endParaRPr lang="fr-FR" sz="800" dirty="0" smtClean="0">
                        <a:solidFill>
                          <a:schemeClr val="accent4">
                            <a:lumMod val="50000"/>
                          </a:schemeClr>
                        </a:solidFill>
                      </a:endParaRPr>
                    </a:p>
                  </a:txBody>
                  <a:tcPr anchor="ctr">
                    <a:solidFill>
                      <a:schemeClr val="accent2">
                        <a:lumMod val="40000"/>
                        <a:lumOff val="60000"/>
                      </a:schemeClr>
                    </a:solidFill>
                  </a:tcPr>
                </a:tc>
                <a:tc>
                  <a:txBody>
                    <a:bodyPr/>
                    <a:lstStyle/>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Conseiller(ère)de vente et de services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 vendeur(se)/conseil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 vendeur(se)/conseiller e-commerce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Chargé(e) de clientèle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chargé (e) du service client </a:t>
                      </a:r>
                    </a:p>
                  </a:txBody>
                  <a:tcPr anchor="ctr">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Titulaires</a:t>
                      </a:r>
                      <a:r>
                        <a:rPr lang="fr-FR" sz="1600" baseline="0" dirty="0" smtClean="0">
                          <a:solidFill>
                            <a:schemeClr val="accent4">
                              <a:lumMod val="50000"/>
                            </a:schemeClr>
                          </a:solidFill>
                        </a:rPr>
                        <a:t> d'un BAC ou d'un titre de niveau 4</a:t>
                      </a:r>
                      <a:endParaRPr lang="fr-FR" sz="1600" dirty="0" smtClean="0">
                        <a:solidFill>
                          <a:schemeClr val="accent4">
                            <a:lumMod val="50000"/>
                          </a:schemeClr>
                        </a:solidFill>
                      </a:endParaRPr>
                    </a:p>
                  </a:txBody>
                  <a:tcPr anchor="ctr">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ctr">
                        <a:buFont typeface="Wingdings" panose="05000000000000000000" pitchFamily="2" charset="2"/>
                        <a:buNone/>
                      </a:pPr>
                      <a:r>
                        <a:rPr lang="fr-FR" sz="1400" dirty="0" smtClean="0">
                          <a:solidFill>
                            <a:schemeClr val="accent4">
                              <a:lumMod val="50000"/>
                            </a:schemeClr>
                          </a:solidFill>
                        </a:rPr>
                        <a:t>Apprentissage</a:t>
                      </a:r>
                    </a:p>
                    <a:p>
                      <a:pPr marL="0" indent="0" algn="ctr">
                        <a:buFont typeface="Wingdings" panose="05000000000000000000" pitchFamily="2" charset="2"/>
                        <a:buNone/>
                      </a:pPr>
                      <a:endParaRPr lang="fr-FR" sz="1400" dirty="0" smtClean="0">
                        <a:solidFill>
                          <a:schemeClr val="accent4">
                            <a:lumMod val="50000"/>
                          </a:schemeClr>
                        </a:solidFill>
                      </a:endParaRPr>
                    </a:p>
                    <a:p>
                      <a:pPr marL="0" indent="0" algn="ctr">
                        <a:buFont typeface="Wingdings" panose="05000000000000000000" pitchFamily="2" charset="2"/>
                        <a:buNone/>
                      </a:pPr>
                      <a:r>
                        <a:rPr lang="fr-FR" sz="1300" dirty="0" smtClean="0">
                          <a:solidFill>
                            <a:schemeClr val="accent4">
                              <a:lumMod val="50000"/>
                            </a:schemeClr>
                          </a:solidFill>
                        </a:rPr>
                        <a:t>Professionnalisation</a:t>
                      </a:r>
                    </a:p>
                  </a:txBody>
                  <a:tcPr anchor="ctr">
                    <a:lnB w="762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540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1007033"/>
            <a:ext cx="5022245"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Notre offre de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sp>
        <p:nvSpPr>
          <p:cNvPr id="9" name="Rectangle 8"/>
          <p:cNvSpPr/>
          <p:nvPr/>
        </p:nvSpPr>
        <p:spPr>
          <a:xfrm>
            <a:off x="639803" y="4873821"/>
            <a:ext cx="9031862" cy="2100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432353716"/>
              </p:ext>
            </p:extLst>
          </p:nvPr>
        </p:nvGraphicFramePr>
        <p:xfrm>
          <a:off x="560756" y="1490191"/>
          <a:ext cx="9481626" cy="5319776"/>
        </p:xfrm>
        <a:graphic>
          <a:graphicData uri="http://schemas.openxmlformats.org/drawingml/2006/table">
            <a:tbl>
              <a:tblPr firstRow="1" bandRow="1">
                <a:tableStyleId>{00A15C55-8517-42AA-B614-E9B94910E393}</a:tableStyleId>
              </a:tblPr>
              <a:tblGrid>
                <a:gridCol w="915602">
                  <a:extLst>
                    <a:ext uri="{9D8B030D-6E8A-4147-A177-3AD203B41FA5}">
                      <a16:colId xmlns:a16="http://schemas.microsoft.com/office/drawing/2014/main" val="20000"/>
                    </a:ext>
                  </a:extLst>
                </a:gridCol>
                <a:gridCol w="1734864">
                  <a:extLst>
                    <a:ext uri="{9D8B030D-6E8A-4147-A177-3AD203B41FA5}">
                      <a16:colId xmlns:a16="http://schemas.microsoft.com/office/drawing/2014/main" val="20001"/>
                    </a:ext>
                  </a:extLst>
                </a:gridCol>
                <a:gridCol w="3162212">
                  <a:extLst>
                    <a:ext uri="{9D8B030D-6E8A-4147-A177-3AD203B41FA5}">
                      <a16:colId xmlns:a16="http://schemas.microsoft.com/office/drawing/2014/main" val="20002"/>
                    </a:ext>
                  </a:extLst>
                </a:gridCol>
                <a:gridCol w="2050136">
                  <a:extLst>
                    <a:ext uri="{9D8B030D-6E8A-4147-A177-3AD203B41FA5}">
                      <a16:colId xmlns:a16="http://schemas.microsoft.com/office/drawing/2014/main" val="20003"/>
                    </a:ext>
                  </a:extLst>
                </a:gridCol>
                <a:gridCol w="1618812">
                  <a:extLst>
                    <a:ext uri="{9D8B030D-6E8A-4147-A177-3AD203B41FA5}">
                      <a16:colId xmlns:a16="http://schemas.microsoft.com/office/drawing/2014/main" val="20004"/>
                    </a:ext>
                  </a:extLst>
                </a:gridCol>
              </a:tblGrid>
              <a:tr h="540549">
                <a:tc>
                  <a:txBody>
                    <a:bodyPr/>
                    <a:lstStyle/>
                    <a:p>
                      <a:pPr algn="ctr"/>
                      <a:r>
                        <a:rPr lang="fr-FR" sz="1600" dirty="0" smtClean="0"/>
                        <a:t>Niveau</a:t>
                      </a:r>
                      <a:endParaRPr lang="fr-FR" sz="1600" dirty="0"/>
                    </a:p>
                  </a:txBody>
                  <a:tcPr anchor="ctr"/>
                </a:tc>
                <a:tc>
                  <a:txBody>
                    <a:bodyPr/>
                    <a:lstStyle/>
                    <a:p>
                      <a:pPr algn="ctr"/>
                      <a:r>
                        <a:rPr lang="fr-FR" sz="1600" dirty="0" smtClean="0"/>
                        <a:t>Diplôme </a:t>
                      </a:r>
                    </a:p>
                    <a:p>
                      <a:pPr algn="ctr"/>
                      <a:r>
                        <a:rPr lang="fr-FR" sz="1600" dirty="0" smtClean="0"/>
                        <a:t>ou</a:t>
                      </a:r>
                      <a:r>
                        <a:rPr lang="fr-FR" sz="1600" baseline="0" dirty="0" smtClean="0"/>
                        <a:t> titre</a:t>
                      </a:r>
                      <a:endParaRPr lang="fr-FR" sz="1600" dirty="0"/>
                    </a:p>
                  </a:txBody>
                  <a:tcPr anchor="ctr"/>
                </a:tc>
                <a:tc>
                  <a:txBody>
                    <a:bodyPr/>
                    <a:lstStyle/>
                    <a:p>
                      <a:pPr algn="ctr"/>
                      <a:r>
                        <a:rPr lang="fr-FR" sz="1600" dirty="0" smtClean="0"/>
                        <a:t>Fonction visée</a:t>
                      </a:r>
                      <a:endParaRPr lang="fr-F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A</a:t>
                      </a:r>
                      <a:r>
                        <a:rPr lang="fr-FR" sz="1600" baseline="0" dirty="0" smtClean="0"/>
                        <a:t> qui s'adresse cette formation</a:t>
                      </a:r>
                      <a:endParaRPr lang="fr-FR" sz="1600" dirty="0" smtClean="0"/>
                    </a:p>
                  </a:txBody>
                  <a:tcPr anchor="ctr"/>
                </a:tc>
                <a:tc>
                  <a:txBody>
                    <a:bodyPr/>
                    <a:lstStyle/>
                    <a:p>
                      <a:pPr algn="ctr"/>
                      <a:r>
                        <a:rPr lang="fr-FR" sz="1600" dirty="0" smtClean="0"/>
                        <a:t>Type de contrat</a:t>
                      </a:r>
                      <a:endParaRPr lang="fr-FR" sz="1600" dirty="0"/>
                    </a:p>
                  </a:txBody>
                  <a:tcPr anchor="ctr"/>
                </a:tc>
                <a:extLst>
                  <a:ext uri="{0D108BD9-81ED-4DB2-BD59-A6C34878D82A}">
                    <a16:rowId xmlns:a16="http://schemas.microsoft.com/office/drawing/2014/main" val="10000"/>
                  </a:ext>
                </a:extLst>
              </a:tr>
              <a:tr h="1966976">
                <a:tc rowSpan="2">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fr-FR" sz="6000" dirty="0" smtClean="0">
                          <a:solidFill>
                            <a:schemeClr val="accent4">
                              <a:lumMod val="50000"/>
                            </a:schemeClr>
                          </a:solidFill>
                          <a:sym typeface="Wingdings" panose="05000000000000000000" pitchFamily="2" charset="2"/>
                        </a:rPr>
                        <a:t>5</a:t>
                      </a:r>
                      <a:endParaRPr lang="fr-FR" sz="6000" kern="1200" dirty="0" smtClean="0">
                        <a:solidFill>
                          <a:schemeClr val="accent4">
                            <a:lumMod val="50000"/>
                          </a:schemeClr>
                        </a:solidFill>
                        <a:latin typeface="+mn-lt"/>
                        <a:ea typeface="+mn-ea"/>
                        <a:cs typeface="+mn-cs"/>
                      </a:endParaRPr>
                    </a:p>
                    <a:p>
                      <a:endParaRPr lang="fr-FR" dirty="0"/>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800" b="1" dirty="0" smtClean="0">
                          <a:solidFill>
                            <a:schemeClr val="accent4">
                              <a:lumMod val="50000"/>
                            </a:schemeClr>
                          </a:solidFill>
                        </a:rPr>
                        <a:t>BTS</a:t>
                      </a:r>
                      <a:br>
                        <a:rPr lang="fr-FR" sz="1800" b="1" dirty="0" smtClean="0">
                          <a:solidFill>
                            <a:schemeClr val="accent4">
                              <a:lumMod val="50000"/>
                            </a:schemeClr>
                          </a:solidFill>
                        </a:rPr>
                      </a:br>
                      <a:r>
                        <a:rPr lang="fr-FR" sz="1800" b="1" dirty="0" smtClean="0">
                          <a:solidFill>
                            <a:schemeClr val="accent4">
                              <a:lumMod val="50000"/>
                            </a:schemeClr>
                          </a:solidFill>
                        </a:rPr>
                        <a:t>Négociation et Digitalisation</a:t>
                      </a:r>
                      <a:r>
                        <a:rPr lang="fr-FR" sz="1800" b="1" baseline="0" dirty="0" smtClean="0">
                          <a:solidFill>
                            <a:schemeClr val="accent4">
                              <a:lumMod val="50000"/>
                            </a:schemeClr>
                          </a:solidFill>
                        </a:rPr>
                        <a:t> de la Relation Client</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Durée : 2 ans</a:t>
                      </a:r>
                      <a:endParaRPr lang="fr-FR" sz="800" dirty="0" smtClean="0">
                        <a:solidFill>
                          <a:schemeClr val="accent4">
                            <a:lumMod val="50000"/>
                          </a:schemeClr>
                        </a:solidFill>
                      </a:endParaRPr>
                    </a:p>
                  </a:txBody>
                  <a:tcPr anchor="ctr">
                    <a:lnB w="76200" cap="flat" cmpd="sng" algn="ctr">
                      <a:solidFill>
                        <a:schemeClr val="bg1"/>
                      </a:solidFill>
                      <a:prstDash val="solid"/>
                      <a:round/>
                      <a:headEnd type="none" w="med" len="med"/>
                      <a:tailEnd type="none" w="med" len="med"/>
                    </a:lnB>
                    <a:solidFill>
                      <a:schemeClr val="accent2">
                        <a:lumMod val="20000"/>
                        <a:lumOff val="80000"/>
                      </a:schemeClr>
                    </a:solidFill>
                  </a:tcPr>
                </a:tc>
                <a:tc rowSpan="2">
                  <a:txBody>
                    <a:bodyPr/>
                    <a:lstStyle/>
                    <a:p>
                      <a:pPr marL="0" indent="0">
                        <a:buClr>
                          <a:srgbClr val="572B63"/>
                        </a:buClr>
                        <a:buFont typeface="Wingdings" panose="05000000000000000000" pitchFamily="2" charset="2"/>
                        <a:buNone/>
                      </a:pPr>
                      <a:r>
                        <a:rPr lang="fr-FR" sz="1600" dirty="0" smtClean="0">
                          <a:solidFill>
                            <a:schemeClr val="accent4">
                              <a:lumMod val="50000"/>
                            </a:schemeClr>
                          </a:solidFill>
                        </a:rPr>
                        <a:t>Vendeur.se  Représentant(e)  Commercial(e) terrain Négociateur(</a:t>
                      </a:r>
                      <a:r>
                        <a:rPr lang="fr-FR" sz="1600" dirty="0" err="1" smtClean="0">
                          <a:solidFill>
                            <a:schemeClr val="accent4">
                              <a:lumMod val="50000"/>
                            </a:schemeClr>
                          </a:solidFill>
                        </a:rPr>
                        <a:t>rice</a:t>
                      </a:r>
                      <a:r>
                        <a:rPr lang="fr-FR" sz="1600" dirty="0" smtClean="0">
                          <a:solidFill>
                            <a:schemeClr val="accent4">
                              <a:lumMod val="50000"/>
                            </a:schemeClr>
                          </a:solidFill>
                        </a:rPr>
                        <a:t>) Télévendeur.se Téléconseiller(ère) Conseiller(ère) client à distance</a:t>
                      </a:r>
                      <a:r>
                        <a:rPr lang="fr-FR" sz="1600" baseline="0" dirty="0" smtClean="0">
                          <a:solidFill>
                            <a:schemeClr val="accent4">
                              <a:lumMod val="50000"/>
                            </a:schemeClr>
                          </a:solidFill>
                        </a:rPr>
                        <a:t> </a:t>
                      </a:r>
                      <a:r>
                        <a:rPr lang="fr-FR" sz="1600" dirty="0" smtClean="0">
                          <a:solidFill>
                            <a:schemeClr val="accent4">
                              <a:lumMod val="50000"/>
                            </a:schemeClr>
                          </a:solidFill>
                        </a:rPr>
                        <a:t>Commercial(e) e-commerce  marchandiseur(se) Animateur(</a:t>
                      </a:r>
                      <a:r>
                        <a:rPr lang="fr-FR" sz="1600" dirty="0" err="1" smtClean="0">
                          <a:solidFill>
                            <a:schemeClr val="accent4">
                              <a:lumMod val="50000"/>
                            </a:schemeClr>
                          </a:solidFill>
                        </a:rPr>
                        <a:t>rice</a:t>
                      </a:r>
                      <a:r>
                        <a:rPr lang="fr-FR" sz="1600" dirty="0" smtClean="0">
                          <a:solidFill>
                            <a:schemeClr val="accent4">
                              <a:lumMod val="50000"/>
                            </a:schemeClr>
                          </a:solidFill>
                        </a:rPr>
                        <a:t>) réseau </a:t>
                      </a:r>
                    </a:p>
                    <a:p>
                      <a:pPr marL="0" indent="0">
                        <a:buClr>
                          <a:srgbClr val="572B63"/>
                        </a:buClr>
                        <a:buFont typeface="Wingdings" panose="05000000000000000000" pitchFamily="2" charset="2"/>
                        <a:buNone/>
                      </a:pPr>
                      <a:r>
                        <a:rPr lang="fr-FR" sz="1600" dirty="0" smtClean="0">
                          <a:solidFill>
                            <a:schemeClr val="accent4">
                              <a:lumMod val="50000"/>
                            </a:schemeClr>
                          </a:solidFill>
                        </a:rPr>
                        <a:t>Vendeur(se) à domicile Ambassadeur(</a:t>
                      </a:r>
                      <a:r>
                        <a:rPr lang="fr-FR" sz="1600" dirty="0" err="1" smtClean="0">
                          <a:solidFill>
                            <a:schemeClr val="accent4">
                              <a:lumMod val="50000"/>
                            </a:schemeClr>
                          </a:solidFill>
                        </a:rPr>
                        <a:t>rice</a:t>
                      </a:r>
                      <a:r>
                        <a:rPr lang="fr-FR" sz="1600" dirty="0" smtClean="0">
                          <a:solidFill>
                            <a:schemeClr val="accent4">
                              <a:lumMod val="50000"/>
                            </a:schemeClr>
                          </a:solidFill>
                        </a:rPr>
                        <a:t>)</a:t>
                      </a:r>
                    </a:p>
                    <a:p>
                      <a:pPr marL="0" indent="0">
                        <a:buClr>
                          <a:srgbClr val="572B63"/>
                        </a:buClr>
                        <a:buFont typeface="Wingdings" panose="05000000000000000000" pitchFamily="2" charset="2"/>
                        <a:buNone/>
                      </a:pPr>
                      <a:endParaRPr lang="fr-FR" sz="1800" b="1" kern="1200" dirty="0" smtClean="0">
                        <a:solidFill>
                          <a:schemeClr val="accent4">
                            <a:lumMod val="50000"/>
                          </a:schemeClr>
                        </a:solidFill>
                        <a:latin typeface="+mn-lt"/>
                        <a:ea typeface="+mn-ea"/>
                        <a:cs typeface="+mn-cs"/>
                      </a:endParaRPr>
                    </a:p>
                    <a:p>
                      <a:r>
                        <a:rPr lang="fr-FR" sz="1600" kern="1200" dirty="0" smtClean="0">
                          <a:solidFill>
                            <a:schemeClr val="accent4">
                              <a:lumMod val="50000"/>
                            </a:schemeClr>
                          </a:solidFill>
                          <a:latin typeface="+mn-lt"/>
                          <a:ea typeface="+mn-ea"/>
                          <a:cs typeface="+mn-cs"/>
                        </a:rPr>
                        <a:t>Attaché(e) commercial(e) / Chargé(e) de clientèle</a:t>
                      </a:r>
                    </a:p>
                    <a:p>
                      <a:r>
                        <a:rPr lang="fr-FR" sz="1600" kern="1200" dirty="0" smtClean="0">
                          <a:solidFill>
                            <a:schemeClr val="accent4">
                              <a:lumMod val="50000"/>
                            </a:schemeClr>
                          </a:solidFill>
                          <a:latin typeface="+mn-lt"/>
                          <a:ea typeface="+mn-ea"/>
                          <a:cs typeface="+mn-cs"/>
                        </a:rPr>
                        <a:t>Conseiller(e) commercial(e) en Assurance et/ou Banque</a:t>
                      </a:r>
                    </a:p>
                    <a:p>
                      <a:pPr marL="0" indent="0">
                        <a:buClr>
                          <a:srgbClr val="572B63"/>
                        </a:buClr>
                        <a:buFont typeface="Wingdings" panose="05000000000000000000" pitchFamily="2" charset="2"/>
                        <a:buNone/>
                      </a:pPr>
                      <a:endParaRPr lang="fr-FR" sz="1800" b="1" kern="1200" dirty="0" smtClean="0">
                        <a:solidFill>
                          <a:schemeClr val="accent4">
                            <a:lumMod val="50000"/>
                          </a:schemeClr>
                        </a:solidFill>
                        <a:latin typeface="+mn-lt"/>
                        <a:ea typeface="+mn-ea"/>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Titulaires</a:t>
                      </a:r>
                      <a:r>
                        <a:rPr lang="fr-FR" sz="1600" baseline="0" dirty="0" smtClean="0">
                          <a:solidFill>
                            <a:schemeClr val="accent4">
                              <a:lumMod val="50000"/>
                            </a:schemeClr>
                          </a:solidFill>
                        </a:rPr>
                        <a:t> d'un BAC ou d'un titre de niveau 4</a:t>
                      </a:r>
                      <a:endParaRPr lang="fr-FR" sz="1600" dirty="0" smtClean="0">
                        <a:solidFill>
                          <a:schemeClr val="accent4">
                            <a:lumMod val="50000"/>
                          </a:schemeClr>
                        </a:solidFill>
                      </a:endParaRP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endParaRPr lang="fr-FR" sz="1600" dirty="0" smtClean="0">
                        <a:solidFill>
                          <a:schemeClr val="accent4">
                            <a:lumMod val="50000"/>
                          </a:schemeClr>
                        </a:solidFill>
                      </a:endParaRPr>
                    </a:p>
                  </a:txBody>
                  <a:tcPr anchor="ctr">
                    <a:lnB w="762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ctr">
                        <a:buFont typeface="Wingdings" panose="05000000000000000000" pitchFamily="2" charset="2"/>
                        <a:buNone/>
                      </a:pPr>
                      <a:r>
                        <a:rPr lang="fr-FR" sz="1400" dirty="0" smtClean="0">
                          <a:solidFill>
                            <a:schemeClr val="accent4">
                              <a:lumMod val="50000"/>
                            </a:schemeClr>
                          </a:solidFill>
                        </a:rPr>
                        <a:t>Apprentissage</a:t>
                      </a:r>
                    </a:p>
                    <a:p>
                      <a:pPr marL="0" indent="0" algn="ctr">
                        <a:buFont typeface="Wingdings" panose="05000000000000000000" pitchFamily="2" charset="2"/>
                        <a:buNone/>
                      </a:pPr>
                      <a:endParaRPr lang="fr-FR" sz="1600" dirty="0" smtClean="0">
                        <a:solidFill>
                          <a:schemeClr val="accent4">
                            <a:lumMod val="50000"/>
                          </a:schemeClr>
                        </a:solidFill>
                      </a:endParaRPr>
                    </a:p>
                    <a:p>
                      <a:pPr marL="0" indent="0" algn="ctr">
                        <a:buFont typeface="Wingdings" panose="05000000000000000000" pitchFamily="2" charset="2"/>
                        <a:buNone/>
                      </a:pPr>
                      <a:r>
                        <a:rPr lang="fr-FR" sz="1300" dirty="0" smtClean="0">
                          <a:solidFill>
                            <a:schemeClr val="accent4">
                              <a:lumMod val="50000"/>
                            </a:schemeClr>
                          </a:solidFill>
                        </a:rPr>
                        <a:t>Professionnalisation</a:t>
                      </a:r>
                    </a:p>
                    <a:p>
                      <a:endParaRPr lang="fr-FR" dirty="0"/>
                    </a:p>
                  </a:txBody>
                  <a:tcPr anchor="ctr">
                    <a:lnB w="762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670369">
                <a:tc vMerge="1">
                  <a:txBody>
                    <a:bodyPr/>
                    <a:lstStyle/>
                    <a:p>
                      <a:endParaRPr lang="fr-FR"/>
                    </a:p>
                  </a:txBody>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ATTACHE</a:t>
                      </a:r>
                    </a:p>
                    <a:p>
                      <a:pPr marL="0" indent="0" algn="ctr">
                        <a:buClr>
                          <a:srgbClr val="572B63"/>
                        </a:buClr>
                        <a:buFont typeface="Wingdings" panose="05000000000000000000" pitchFamily="2" charset="2"/>
                        <a:buNone/>
                      </a:pPr>
                      <a:r>
                        <a:rPr lang="fr-FR" sz="1800" b="1" dirty="0" smtClean="0">
                          <a:solidFill>
                            <a:schemeClr val="accent4">
                              <a:lumMod val="50000"/>
                            </a:schemeClr>
                          </a:solidFill>
                        </a:rPr>
                        <a:t>COMMERCIAL</a:t>
                      </a:r>
                    </a:p>
                    <a:p>
                      <a:pPr marL="0" indent="0" algn="ctr">
                        <a:buClr>
                          <a:srgbClr val="572B63"/>
                        </a:buClr>
                        <a:buFont typeface="Wingdings" panose="05000000000000000000" pitchFamily="2" charset="2"/>
                        <a:buNone/>
                      </a:pPr>
                      <a:endParaRPr lang="fr-FR" sz="1800" b="1" dirty="0" smtClean="0">
                        <a:solidFill>
                          <a:schemeClr val="accent4">
                            <a:lumMod val="50000"/>
                          </a:schemeClr>
                        </a:solidFill>
                      </a:endParaRPr>
                    </a:p>
                    <a:p>
                      <a:pPr marL="0" indent="0" algn="ctr">
                        <a:buClr>
                          <a:srgbClr val="572B63"/>
                        </a:buClr>
                        <a:buFont typeface="Wingdings" panose="05000000000000000000" pitchFamily="2" charset="2"/>
                        <a:buNone/>
                      </a:pPr>
                      <a:endParaRPr lang="fr-FR" sz="1800" b="1" dirty="0" smtClean="0">
                        <a:solidFill>
                          <a:schemeClr val="accent4">
                            <a:lumMod val="50000"/>
                          </a:schemeClr>
                        </a:solidFill>
                      </a:endParaRPr>
                    </a:p>
                    <a:p>
                      <a:pPr marL="0" indent="0" algn="ctr">
                        <a:buClr>
                          <a:srgbClr val="572B63"/>
                        </a:buClr>
                        <a:buFont typeface="Wingdings" panose="05000000000000000000" pitchFamily="2" charset="2"/>
                        <a:buNone/>
                      </a:pPr>
                      <a:r>
                        <a:rPr lang="fr-FR" sz="1600" b="0" dirty="0" smtClean="0">
                          <a:solidFill>
                            <a:schemeClr val="accent4">
                              <a:lumMod val="50000"/>
                            </a:schemeClr>
                          </a:solidFill>
                        </a:rPr>
                        <a:t>Durée : 10</a:t>
                      </a:r>
                      <a:r>
                        <a:rPr lang="fr-FR" sz="1600" b="0" baseline="0" dirty="0" smtClean="0">
                          <a:solidFill>
                            <a:schemeClr val="accent4">
                              <a:lumMod val="50000"/>
                            </a:schemeClr>
                          </a:solidFill>
                        </a:rPr>
                        <a:t> </a:t>
                      </a:r>
                      <a:r>
                        <a:rPr lang="fr-FR" sz="1600" b="0" dirty="0" smtClean="0">
                          <a:solidFill>
                            <a:schemeClr val="accent4">
                              <a:lumMod val="50000"/>
                            </a:schemeClr>
                          </a:solidFill>
                        </a:rPr>
                        <a:t>mois</a:t>
                      </a:r>
                      <a:endParaRPr lang="fr-FR" sz="1600" b="0" dirty="0">
                        <a:solidFill>
                          <a:schemeClr val="accent4">
                            <a:lumMod val="50000"/>
                          </a:schemeClr>
                        </a:solidFill>
                      </a:endParaRPr>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tc v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Demandeurs d’emploi, titulaires</a:t>
                      </a:r>
                      <a:r>
                        <a:rPr lang="fr-FR" sz="1600" baseline="0" dirty="0" smtClean="0">
                          <a:solidFill>
                            <a:schemeClr val="accent4">
                              <a:lumMod val="50000"/>
                            </a:schemeClr>
                          </a:solidFill>
                        </a:rPr>
                        <a:t> </a:t>
                      </a:r>
                      <a:r>
                        <a:rPr lang="fr-FR" sz="1600" baseline="0" dirty="0" smtClean="0">
                          <a:solidFill>
                            <a:schemeClr val="accent4">
                              <a:lumMod val="50000"/>
                            </a:schemeClr>
                          </a:solidFill>
                        </a:rPr>
                        <a:t>d'un BAC ou d'un titre de niveau 4</a:t>
                      </a:r>
                      <a:endParaRPr lang="fr-FR" sz="1600" dirty="0" smtClean="0">
                        <a:solidFill>
                          <a:schemeClr val="accent4">
                            <a:lumMod val="50000"/>
                          </a:schemeClr>
                        </a:solidFill>
                      </a:endParaRP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et 6 à 12 mois d’expérience prof.</a:t>
                      </a:r>
                      <a:r>
                        <a:rPr lang="fr-FR" sz="1600" kern="1200" baseline="0" dirty="0" smtClean="0">
                          <a:solidFill>
                            <a:schemeClr val="accent4">
                              <a:lumMod val="50000"/>
                            </a:schemeClr>
                          </a:solidFill>
                          <a:latin typeface="+mn-lt"/>
                          <a:ea typeface="+mn-ea"/>
                          <a:cs typeface="+mn-cs"/>
                        </a:rPr>
                        <a:t> </a:t>
                      </a:r>
                      <a:r>
                        <a:rPr lang="fr-FR" sz="1600" kern="1200" dirty="0" smtClean="0">
                          <a:solidFill>
                            <a:schemeClr val="accent4">
                              <a:lumMod val="50000"/>
                            </a:schemeClr>
                          </a:solidFill>
                          <a:latin typeface="+mn-lt"/>
                          <a:ea typeface="+mn-ea"/>
                          <a:cs typeface="+mn-cs"/>
                        </a:rPr>
                        <a:t>ou</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1 année d’étude post-bac</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ou</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3 ans d’expérience professionnelle</a:t>
                      </a:r>
                    </a:p>
                    <a:p>
                      <a:pPr marL="285750" indent="-285750" algn="ctr">
                        <a:buClr>
                          <a:srgbClr val="572B63"/>
                        </a:buClr>
                        <a:buFont typeface="Wingdings" panose="05000000000000000000" pitchFamily="2" charset="2"/>
                        <a:buChar char="§"/>
                      </a:pPr>
                      <a:endParaRPr lang="fr-FR" sz="1600" dirty="0" smtClean="0">
                        <a:solidFill>
                          <a:schemeClr val="accent4">
                            <a:lumMod val="50000"/>
                          </a:schemeClr>
                        </a:solidFill>
                      </a:endParaRPr>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kern="1200" noProof="0" dirty="0" smtClean="0">
                          <a:solidFill>
                            <a:schemeClr val="accent4">
                              <a:lumMod val="50000"/>
                            </a:schemeClr>
                          </a:solidFill>
                          <a:latin typeface="+mn-lt"/>
                          <a:ea typeface="+mn-ea"/>
                          <a:cs typeface="+mn-cs"/>
                        </a:rPr>
                        <a:t>Convention de stage</a:t>
                      </a:r>
                      <a:endParaRPr lang="fr-FR" sz="1300" kern="1200" noProof="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300" kern="1200" noProof="0" dirty="0" smtClean="0">
                        <a:solidFill>
                          <a:schemeClr val="accent4">
                            <a:lumMod val="50000"/>
                          </a:schemeClr>
                        </a:solidFill>
                        <a:latin typeface="+mn-lt"/>
                        <a:ea typeface="+mn-ea"/>
                        <a:cs typeface="+mn-cs"/>
                      </a:endParaRPr>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2"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1711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753882"/>
            <a:ext cx="5022245"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Notre offre de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58906" y="1237324"/>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20407" y="753882"/>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sp>
        <p:nvSpPr>
          <p:cNvPr id="9" name="Rectangle 8"/>
          <p:cNvSpPr/>
          <p:nvPr/>
        </p:nvSpPr>
        <p:spPr>
          <a:xfrm>
            <a:off x="639803" y="5781821"/>
            <a:ext cx="9031862" cy="1192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2133543136"/>
              </p:ext>
            </p:extLst>
          </p:nvPr>
        </p:nvGraphicFramePr>
        <p:xfrm>
          <a:off x="639803" y="1400083"/>
          <a:ext cx="9031862" cy="5303520"/>
        </p:xfrm>
        <a:graphic>
          <a:graphicData uri="http://schemas.openxmlformats.org/drawingml/2006/table">
            <a:tbl>
              <a:tblPr firstRow="1" bandRow="1">
                <a:tableStyleId>{00A15C55-8517-42AA-B614-E9B94910E393}</a:tableStyleId>
              </a:tblPr>
              <a:tblGrid>
                <a:gridCol w="807728">
                  <a:extLst>
                    <a:ext uri="{9D8B030D-6E8A-4147-A177-3AD203B41FA5}">
                      <a16:colId xmlns:a16="http://schemas.microsoft.com/office/drawing/2014/main" val="20000"/>
                    </a:ext>
                  </a:extLst>
                </a:gridCol>
                <a:gridCol w="1717012">
                  <a:extLst>
                    <a:ext uri="{9D8B030D-6E8A-4147-A177-3AD203B41FA5}">
                      <a16:colId xmlns:a16="http://schemas.microsoft.com/office/drawing/2014/main" val="20001"/>
                    </a:ext>
                  </a:extLst>
                </a:gridCol>
                <a:gridCol w="2351314">
                  <a:extLst>
                    <a:ext uri="{9D8B030D-6E8A-4147-A177-3AD203B41FA5}">
                      <a16:colId xmlns:a16="http://schemas.microsoft.com/office/drawing/2014/main" val="20002"/>
                    </a:ext>
                  </a:extLst>
                </a:gridCol>
                <a:gridCol w="2613785">
                  <a:extLst>
                    <a:ext uri="{9D8B030D-6E8A-4147-A177-3AD203B41FA5}">
                      <a16:colId xmlns:a16="http://schemas.microsoft.com/office/drawing/2014/main" val="20003"/>
                    </a:ext>
                  </a:extLst>
                </a:gridCol>
                <a:gridCol w="1542023">
                  <a:extLst>
                    <a:ext uri="{9D8B030D-6E8A-4147-A177-3AD203B41FA5}">
                      <a16:colId xmlns:a16="http://schemas.microsoft.com/office/drawing/2014/main" val="20004"/>
                    </a:ext>
                  </a:extLst>
                </a:gridCol>
              </a:tblGrid>
              <a:tr h="534174">
                <a:tc>
                  <a:txBody>
                    <a:bodyPr/>
                    <a:lstStyle/>
                    <a:p>
                      <a:pPr algn="ctr"/>
                      <a:r>
                        <a:rPr lang="fr-FR" sz="1600" dirty="0" smtClean="0"/>
                        <a:t>Niveau</a:t>
                      </a:r>
                      <a:endParaRPr lang="fr-FR" sz="1600" dirty="0"/>
                    </a:p>
                  </a:txBody>
                  <a:tcPr anchor="ctr"/>
                </a:tc>
                <a:tc>
                  <a:txBody>
                    <a:bodyPr/>
                    <a:lstStyle/>
                    <a:p>
                      <a:pPr algn="ctr"/>
                      <a:r>
                        <a:rPr lang="fr-FR" sz="1600" dirty="0" smtClean="0"/>
                        <a:t>Diplôme </a:t>
                      </a:r>
                    </a:p>
                    <a:p>
                      <a:pPr algn="ctr"/>
                      <a:r>
                        <a:rPr lang="fr-FR" sz="1600" dirty="0" smtClean="0"/>
                        <a:t>ou</a:t>
                      </a:r>
                      <a:r>
                        <a:rPr lang="fr-FR" sz="1600" baseline="0" dirty="0" smtClean="0"/>
                        <a:t> titre</a:t>
                      </a:r>
                      <a:endParaRPr lang="fr-FR" sz="1600" dirty="0"/>
                    </a:p>
                  </a:txBody>
                  <a:tcPr anchor="ctr"/>
                </a:tc>
                <a:tc>
                  <a:txBody>
                    <a:bodyPr/>
                    <a:lstStyle/>
                    <a:p>
                      <a:pPr algn="ctr"/>
                      <a:r>
                        <a:rPr lang="fr-FR" sz="1600" dirty="0" smtClean="0"/>
                        <a:t>Fonction visée</a:t>
                      </a:r>
                      <a:endParaRPr lang="fr-F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A</a:t>
                      </a:r>
                      <a:r>
                        <a:rPr lang="fr-FR" sz="1600" baseline="0" dirty="0" smtClean="0"/>
                        <a:t> qui s'adresse cette formation</a:t>
                      </a:r>
                      <a:endParaRPr lang="fr-FR" sz="1600" dirty="0" smtClean="0"/>
                    </a:p>
                  </a:txBody>
                  <a:tcPr anchor="ctr"/>
                </a:tc>
                <a:tc>
                  <a:txBody>
                    <a:bodyPr/>
                    <a:lstStyle/>
                    <a:p>
                      <a:pPr algn="ctr"/>
                      <a:r>
                        <a:rPr lang="fr-FR" sz="1600" dirty="0" smtClean="0"/>
                        <a:t>Type de contrat</a:t>
                      </a:r>
                      <a:endParaRPr lang="fr-FR" sz="1600" dirty="0"/>
                    </a:p>
                  </a:txBody>
                  <a:tcPr anchor="ctr"/>
                </a:tc>
                <a:extLst>
                  <a:ext uri="{0D108BD9-81ED-4DB2-BD59-A6C34878D82A}">
                    <a16:rowId xmlns:a16="http://schemas.microsoft.com/office/drawing/2014/main" val="10000"/>
                  </a:ext>
                </a:extLst>
              </a:tr>
              <a:tr h="4357735">
                <a:tc>
                  <a:txBody>
                    <a:bodyPr/>
                    <a:lstStyle/>
                    <a:p>
                      <a:pPr algn="ctr"/>
                      <a:r>
                        <a:rPr lang="fr-FR" sz="6000" dirty="0" smtClean="0">
                          <a:solidFill>
                            <a:schemeClr val="accent4">
                              <a:lumMod val="50000"/>
                            </a:schemeClr>
                          </a:solidFill>
                          <a:sym typeface="Wingdings" panose="05000000000000000000" pitchFamily="2" charset="2"/>
                        </a:rPr>
                        <a:t>6</a:t>
                      </a:r>
                      <a:endParaRPr lang="fr-FR" sz="6000" dirty="0">
                        <a:solidFill>
                          <a:schemeClr val="accent4">
                            <a:lumMod val="50000"/>
                          </a:schemeClr>
                        </a:solidFill>
                      </a:endParaRPr>
                    </a:p>
                  </a:txBody>
                  <a:tcPr anchor="ctr">
                    <a:solidFill>
                      <a:srgbClr val="FFC000"/>
                    </a:solidFill>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Responsable de</a:t>
                      </a:r>
                      <a:r>
                        <a:rPr lang="fr-FR" sz="1800" b="1" baseline="0" dirty="0" smtClean="0">
                          <a:solidFill>
                            <a:schemeClr val="accent4">
                              <a:lumMod val="50000"/>
                            </a:schemeClr>
                          </a:solidFill>
                        </a:rPr>
                        <a:t> développement commercial</a:t>
                      </a:r>
                    </a:p>
                    <a:p>
                      <a:pPr marL="0" indent="0" algn="ctr">
                        <a:buClr>
                          <a:srgbClr val="572B63"/>
                        </a:buClr>
                        <a:buFont typeface="Wingdings" panose="05000000000000000000" pitchFamily="2" charset="2"/>
                        <a:buNone/>
                      </a:pPr>
                      <a:endParaRPr lang="fr-FR" sz="1800" b="1" baseline="0" dirty="0" smtClean="0">
                        <a:solidFill>
                          <a:schemeClr val="accent4">
                            <a:lumMod val="50000"/>
                          </a:schemeClr>
                        </a:solidFill>
                      </a:endParaRPr>
                    </a:p>
                    <a:p>
                      <a:pPr marL="0" indent="0" algn="ctr">
                        <a:buClr>
                          <a:srgbClr val="572B63"/>
                        </a:buClr>
                        <a:buFont typeface="Wingdings" panose="05000000000000000000" pitchFamily="2" charset="2"/>
                        <a:buNone/>
                      </a:pPr>
                      <a:r>
                        <a:rPr lang="fr-FR" sz="1800" b="1" baseline="0" dirty="0" smtClean="0">
                          <a:solidFill>
                            <a:schemeClr val="accent4">
                              <a:lumMod val="50000"/>
                            </a:schemeClr>
                          </a:solidFill>
                        </a:rPr>
                        <a:t>Responsable de développement commercial option assurance</a:t>
                      </a:r>
                    </a:p>
                    <a:p>
                      <a:pPr marL="0" indent="0" algn="ctr">
                        <a:buClr>
                          <a:srgbClr val="572B63"/>
                        </a:buClr>
                        <a:buFont typeface="Wingdings" panose="05000000000000000000" pitchFamily="2" charset="2"/>
                        <a:buNone/>
                      </a:pPr>
                      <a:endParaRPr lang="fr-FR" sz="1800" b="1" baseline="0" dirty="0" smtClean="0">
                        <a:solidFill>
                          <a:schemeClr val="accent4">
                            <a:lumMod val="50000"/>
                          </a:schemeClr>
                        </a:solidFill>
                      </a:endParaRPr>
                    </a:p>
                    <a:p>
                      <a:pPr marL="0" marR="0" indent="0" algn="ctr" defTabSz="801929"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800" b="1" baseline="0" dirty="0" smtClean="0">
                          <a:solidFill>
                            <a:schemeClr val="accent4">
                              <a:lumMod val="50000"/>
                            </a:schemeClr>
                          </a:solidFill>
                        </a:rPr>
                        <a:t>Responsable de développement commercial option banque et assurance</a:t>
                      </a:r>
                    </a:p>
                    <a:p>
                      <a:pPr marL="0" indent="0" algn="ctr">
                        <a:buClr>
                          <a:srgbClr val="572B63"/>
                        </a:buClr>
                        <a:buFont typeface="Wingdings" panose="05000000000000000000" pitchFamily="2" charset="2"/>
                        <a:buNone/>
                      </a:pPr>
                      <a:endParaRPr lang="fr-FR" sz="1800" b="1" dirty="0" smtClean="0">
                        <a:solidFill>
                          <a:schemeClr val="accent4">
                            <a:lumMod val="50000"/>
                          </a:schemeClr>
                        </a:solidFill>
                      </a:endParaRPr>
                    </a:p>
                    <a:p>
                      <a:pPr marL="0" indent="0" algn="ctr">
                        <a:buClr>
                          <a:srgbClr val="572B63"/>
                        </a:buClr>
                        <a:buFont typeface="Wingdings" panose="05000000000000000000" pitchFamily="2" charset="2"/>
                        <a:buNone/>
                      </a:pPr>
                      <a:r>
                        <a:rPr lang="fr-FR" sz="1600" b="0" dirty="0" smtClean="0">
                          <a:solidFill>
                            <a:schemeClr val="accent4">
                              <a:lumMod val="50000"/>
                            </a:schemeClr>
                          </a:solidFill>
                        </a:rPr>
                        <a:t>Durée : </a:t>
                      </a:r>
                      <a:r>
                        <a:rPr lang="fr-FR" sz="1600" b="0" dirty="0" smtClean="0">
                          <a:solidFill>
                            <a:schemeClr val="accent4">
                              <a:lumMod val="50000"/>
                            </a:schemeClr>
                          </a:solidFill>
                        </a:rPr>
                        <a:t>10 </a:t>
                      </a:r>
                      <a:r>
                        <a:rPr lang="fr-FR" sz="1600" b="0" dirty="0" smtClean="0">
                          <a:solidFill>
                            <a:schemeClr val="accent4">
                              <a:lumMod val="50000"/>
                            </a:schemeClr>
                          </a:solidFill>
                        </a:rPr>
                        <a:t>mois</a:t>
                      </a:r>
                      <a:endParaRPr lang="fr-FR" sz="1600" b="0" dirty="0">
                        <a:solidFill>
                          <a:schemeClr val="accent4">
                            <a:lumMod val="50000"/>
                          </a:schemeClr>
                        </a:solidFill>
                      </a:endParaRPr>
                    </a:p>
                  </a:txBody>
                  <a:tcPr anchor="ctr">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Responsable commercial(e)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Manager de clientèle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Développeur commercial(e)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Chargé(e) d’affaires</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Technico-commercial(e)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Responsable grands comptes</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Responsable de centre de profit</a:t>
                      </a:r>
                    </a:p>
                    <a:p>
                      <a:pPr marL="0" indent="0">
                        <a:buClr>
                          <a:srgbClr val="572B63"/>
                        </a:buClr>
                        <a:buFont typeface="Wingdings" panose="05000000000000000000" pitchFamily="2" charset="2"/>
                        <a:buNone/>
                      </a:pPr>
                      <a:endParaRPr lang="fr-FR" sz="1600" dirty="0" smtClean="0">
                        <a:solidFill>
                          <a:schemeClr val="accent4">
                            <a:lumMod val="50000"/>
                          </a:schemeClr>
                        </a:solidFill>
                      </a:endParaRPr>
                    </a:p>
                  </a:txBody>
                  <a:tcPr anchor="ctr">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Titulaire d’un diplôme ou d’un titre de niveau 5 (Bac + 2)</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300" kern="120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Titulaire d’un niveau 5 (Bac + 2) non validé et d’une expérience professionnelle significative de 2 ans</a:t>
                      </a:r>
                    </a:p>
                    <a:p>
                      <a:pPr marL="285750" indent="-285750" algn="ctr">
                        <a:buClr>
                          <a:srgbClr val="572B63"/>
                        </a:buClr>
                        <a:buFont typeface="Wingdings" panose="05000000000000000000" pitchFamily="2" charset="2"/>
                        <a:buChar char="§"/>
                      </a:pPr>
                      <a:endParaRPr lang="fr-FR" sz="1600" dirty="0" smtClean="0">
                        <a:solidFill>
                          <a:schemeClr val="accent4">
                            <a:lumMod val="50000"/>
                          </a:schemeClr>
                        </a:solidFill>
                      </a:endParaRPr>
                    </a:p>
                  </a:txBody>
                  <a:tcPr anchor="ctr">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kern="1200" noProof="0" dirty="0" smtClean="0">
                          <a:solidFill>
                            <a:schemeClr val="accent4">
                              <a:lumMod val="50000"/>
                            </a:schemeClr>
                          </a:solidFill>
                          <a:latin typeface="+mn-lt"/>
                          <a:ea typeface="+mn-ea"/>
                          <a:cs typeface="+mn-cs"/>
                        </a:rPr>
                        <a:t>Apprentissage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kern="1200" noProof="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noProof="0" dirty="0" smtClean="0">
                          <a:solidFill>
                            <a:schemeClr val="accent4">
                              <a:lumMod val="50000"/>
                            </a:schemeClr>
                          </a:solidFill>
                          <a:latin typeface="+mn-lt"/>
                          <a:ea typeface="+mn-ea"/>
                          <a:cs typeface="+mn-cs"/>
                        </a:rPr>
                        <a:t>Professionnalisation</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300" kern="1200" noProof="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noProof="0" dirty="0" smtClean="0">
                          <a:solidFill>
                            <a:schemeClr val="accent4">
                              <a:lumMod val="50000"/>
                            </a:schemeClr>
                          </a:solidFill>
                          <a:latin typeface="+mn-lt"/>
                          <a:ea typeface="+mn-ea"/>
                          <a:cs typeface="+mn-cs"/>
                        </a:rPr>
                        <a:t>Convention de stage</a:t>
                      </a:r>
                      <a:endParaRPr lang="fr-FR" sz="1300" kern="1200" noProof="0" dirty="0" smtClean="0">
                        <a:solidFill>
                          <a:schemeClr val="accent4">
                            <a:lumMod val="50000"/>
                          </a:schemeClr>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2"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2948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16718-09CE-7143-8B16-39F7D667DEDE}"/>
              </a:ext>
            </a:extLst>
          </p:cNvPr>
          <p:cNvSpPr txBox="1">
            <a:spLocks/>
          </p:cNvSpPr>
          <p:nvPr/>
        </p:nvSpPr>
        <p:spPr>
          <a:xfrm>
            <a:off x="544007" y="2026775"/>
            <a:ext cx="3912249" cy="4331822"/>
          </a:xfrm>
          <a:prstGeom prst="rect">
            <a:avLst/>
          </a:prstGeom>
          <a:solidFill>
            <a:schemeClr val="accent2">
              <a:lumMod val="20000"/>
              <a:lumOff val="80000"/>
            </a:schemeClr>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1800" b="1" dirty="0" smtClean="0">
              <a:solidFill>
                <a:schemeClr val="accent1"/>
              </a:solidFill>
              <a:latin typeface="Arial" charset="0"/>
              <a:ea typeface="Arial" charset="0"/>
              <a:cs typeface="Arial" charset="0"/>
            </a:endParaRPr>
          </a:p>
          <a:p>
            <a:endParaRPr lang="fr-FR" sz="1800" b="1" dirty="0">
              <a:solidFill>
                <a:schemeClr val="accent1"/>
              </a:solidFill>
              <a:latin typeface="Arial" charset="0"/>
              <a:ea typeface="Arial" charset="0"/>
              <a:cs typeface="Arial" charset="0"/>
            </a:endParaRPr>
          </a:p>
          <a:p>
            <a:r>
              <a:rPr lang="fr-FR" sz="1800" b="1" dirty="0" smtClean="0">
                <a:solidFill>
                  <a:schemeClr val="accent1"/>
                </a:solidFill>
                <a:latin typeface="Arial" charset="0"/>
                <a:ea typeface="Arial" charset="0"/>
                <a:cs typeface="Arial" charset="0"/>
              </a:rPr>
              <a:t>Filière Commerce/vente </a:t>
            </a:r>
          </a:p>
          <a:p>
            <a:endParaRPr lang="fr-FR" sz="1800" b="1" dirty="0" smtClean="0">
              <a:solidFill>
                <a:schemeClr val="accent1"/>
              </a:solidFill>
              <a:latin typeface="Arial" charset="0"/>
              <a:ea typeface="Arial" charset="0"/>
              <a:cs typeface="Arial" charset="0"/>
            </a:endParaRPr>
          </a:p>
          <a:p>
            <a:pPr algn="just"/>
            <a:endParaRPr lang="fr-FR" sz="800" b="1" dirty="0" smtClean="0">
              <a:solidFill>
                <a:schemeClr val="accent1"/>
              </a:solidFill>
              <a:latin typeface="Arial" charset="0"/>
              <a:ea typeface="Arial" charset="0"/>
              <a:cs typeface="Arial" charset="0"/>
            </a:endParaRPr>
          </a:p>
          <a:p>
            <a:pPr algn="just"/>
            <a:r>
              <a:rPr lang="fr-FR" sz="1400" b="1" dirty="0" smtClean="0">
                <a:latin typeface="Arial" charset="0"/>
                <a:ea typeface="Arial" charset="0"/>
                <a:cs typeface="Arial" charset="0"/>
              </a:rPr>
              <a:t>Responsable : </a:t>
            </a:r>
            <a:r>
              <a:rPr lang="fr-FR" sz="1400" dirty="0" smtClean="0">
                <a:latin typeface="Arial" charset="0"/>
                <a:ea typeface="Arial" charset="0"/>
                <a:cs typeface="Arial" charset="0"/>
              </a:rPr>
              <a:t>Emmanuel PELLIER</a:t>
            </a:r>
            <a:endParaRPr lang="fr-FR" sz="1400" dirty="0">
              <a:latin typeface="Arial" charset="0"/>
              <a:ea typeface="Arial" charset="0"/>
              <a:cs typeface="Arial" charset="0"/>
            </a:endParaRPr>
          </a:p>
          <a:p>
            <a:r>
              <a:rPr lang="fr-FR" sz="1400" dirty="0" smtClean="0">
                <a:latin typeface="Arial" charset="0"/>
                <a:ea typeface="Arial" charset="0"/>
                <a:cs typeface="Arial" charset="0"/>
              </a:rPr>
              <a:t>	    </a:t>
            </a:r>
          </a:p>
          <a:p>
            <a:r>
              <a:rPr lang="fr-FR" sz="1400" b="1" dirty="0" smtClean="0">
                <a:latin typeface="Arial" charset="0"/>
                <a:ea typeface="Arial" charset="0"/>
                <a:cs typeface="Arial" charset="0"/>
              </a:rPr>
              <a:t>Mail </a:t>
            </a:r>
            <a:r>
              <a:rPr lang="fr-FR" sz="1400" b="1" dirty="0">
                <a:latin typeface="Arial" charset="0"/>
                <a:ea typeface="Arial" charset="0"/>
                <a:cs typeface="Arial" charset="0"/>
              </a:rPr>
              <a:t>de la filière :</a:t>
            </a:r>
          </a:p>
          <a:p>
            <a:r>
              <a:rPr lang="fr-FR" sz="1400" dirty="0">
                <a:latin typeface="Arial" charset="0"/>
                <a:ea typeface="Arial" charset="0"/>
                <a:cs typeface="Arial" charset="0"/>
              </a:rPr>
              <a:t>(à privilégier dans toutes vos communications)</a:t>
            </a:r>
          </a:p>
          <a:p>
            <a:r>
              <a:rPr lang="fr-FR" sz="1400" b="1" dirty="0">
                <a:latin typeface="Arial" charset="0"/>
                <a:ea typeface="Arial" charset="0"/>
                <a:cs typeface="Arial" charset="0"/>
                <a:hlinkClick r:id="rId2"/>
              </a:rPr>
              <a:t>commerce-vente@ifa-rouen.fr</a:t>
            </a:r>
            <a:r>
              <a:rPr lang="fr-FR" sz="1400" b="1" dirty="0">
                <a:latin typeface="Arial" charset="0"/>
                <a:ea typeface="Arial" charset="0"/>
                <a:cs typeface="Arial" charset="0"/>
              </a:rPr>
              <a:t> </a:t>
            </a:r>
          </a:p>
          <a:p>
            <a:pPr algn="just"/>
            <a:endParaRPr lang="fr-FR" sz="800" dirty="0">
              <a:latin typeface="Arial" charset="0"/>
              <a:ea typeface="Arial" charset="0"/>
              <a:cs typeface="Arial" charset="0"/>
            </a:endParaRPr>
          </a:p>
          <a:p>
            <a:pPr algn="just"/>
            <a:endParaRPr lang="fr-FR" sz="1400" b="1" dirty="0" smtClean="0">
              <a:latin typeface="Arial" charset="0"/>
              <a:ea typeface="Arial" charset="0"/>
              <a:cs typeface="Arial" charset="0"/>
            </a:endParaRPr>
          </a:p>
          <a:p>
            <a:pPr algn="just"/>
            <a:r>
              <a:rPr lang="fr-FR" sz="1400" b="1" dirty="0" smtClean="0">
                <a:latin typeface="Arial" charset="0"/>
                <a:ea typeface="Arial" charset="0"/>
                <a:cs typeface="Arial" charset="0"/>
              </a:rPr>
              <a:t>Assistantes </a:t>
            </a:r>
            <a:r>
              <a:rPr lang="fr-FR" sz="1400" b="1" dirty="0">
                <a:latin typeface="Arial" charset="0"/>
                <a:ea typeface="Arial" charset="0"/>
                <a:cs typeface="Arial" charset="0"/>
              </a:rPr>
              <a:t>:</a:t>
            </a:r>
          </a:p>
          <a:p>
            <a:pPr algn="just"/>
            <a:endParaRPr lang="fr-FR" sz="800" b="1" dirty="0" smtClean="0">
              <a:latin typeface="Arial" charset="0"/>
              <a:ea typeface="Arial" charset="0"/>
              <a:cs typeface="Arial" charset="0"/>
            </a:endParaRPr>
          </a:p>
          <a:p>
            <a:pPr algn="just"/>
            <a:endParaRPr lang="fr-FR" sz="1400" dirty="0" smtClean="0">
              <a:latin typeface="Arial" charset="0"/>
              <a:ea typeface="Arial" charset="0"/>
              <a:cs typeface="Arial" charset="0"/>
            </a:endParaRPr>
          </a:p>
          <a:p>
            <a:pPr marL="285750" indent="-285750" algn="just">
              <a:buFont typeface="Wingdings" panose="05000000000000000000" pitchFamily="2" charset="2"/>
              <a:buChar char="Ø"/>
            </a:pPr>
            <a:r>
              <a:rPr lang="fr-FR" sz="1400" dirty="0" smtClean="0">
                <a:latin typeface="Arial" charset="0"/>
                <a:ea typeface="Arial" charset="0"/>
                <a:cs typeface="Arial" charset="0"/>
              </a:rPr>
              <a:t>Emmanuèle AUZOU </a:t>
            </a:r>
            <a:r>
              <a:rPr lang="fr-FR" sz="1400" dirty="0">
                <a:latin typeface="Arial" charset="0"/>
                <a:ea typeface="Arial" charset="0"/>
                <a:cs typeface="Arial" charset="0"/>
              </a:rPr>
              <a:t>- 02 35 52 </a:t>
            </a:r>
            <a:r>
              <a:rPr lang="fr-FR" sz="1400" dirty="0" smtClean="0">
                <a:latin typeface="Arial" charset="0"/>
                <a:ea typeface="Arial" charset="0"/>
                <a:cs typeface="Arial" charset="0"/>
              </a:rPr>
              <a:t>45 43</a:t>
            </a:r>
          </a:p>
          <a:p>
            <a:pPr algn="just"/>
            <a:r>
              <a:rPr lang="fr-FR" sz="1400" dirty="0">
                <a:latin typeface="Arial" panose="020B0604020202020204" pitchFamily="34" charset="0"/>
                <a:cs typeface="Arial" panose="020B0604020202020204" pitchFamily="34" charset="0"/>
                <a:hlinkClick r:id="rId3"/>
              </a:rPr>
              <a:t>emmanuele.auzou@ifa-rouen.fr</a:t>
            </a:r>
            <a:endParaRPr lang="fr-FR" sz="1400" dirty="0">
              <a:latin typeface="Arial" panose="020B0604020202020204" pitchFamily="34" charset="0"/>
              <a:ea typeface="Arial" charset="0"/>
              <a:cs typeface="Arial" panose="020B0604020202020204" pitchFamily="34" charset="0"/>
            </a:endParaRPr>
          </a:p>
          <a:p>
            <a:pPr algn="just"/>
            <a:endParaRPr lang="fr-FR" sz="1400" dirty="0" smtClean="0">
              <a:latin typeface="Arial" charset="0"/>
              <a:ea typeface="Arial" charset="0"/>
              <a:cs typeface="Arial" charset="0"/>
            </a:endParaRPr>
          </a:p>
          <a:p>
            <a:pPr algn="just"/>
            <a:endParaRPr lang="fr-FR" sz="800" b="1" dirty="0">
              <a:latin typeface="Arial" charset="0"/>
              <a:ea typeface="Arial" charset="0"/>
              <a:cs typeface="Arial" charset="0"/>
            </a:endParaRPr>
          </a:p>
          <a:p>
            <a:pPr algn="just"/>
            <a:endParaRPr lang="fr-FR" sz="800" b="1" dirty="0">
              <a:latin typeface="Arial" charset="0"/>
              <a:ea typeface="Arial" charset="0"/>
              <a:cs typeface="Arial" charset="0"/>
            </a:endParaRPr>
          </a:p>
          <a:p>
            <a:pPr algn="just"/>
            <a:r>
              <a:rPr lang="fr-FR" sz="1400" b="1" dirty="0">
                <a:solidFill>
                  <a:schemeClr val="accent1"/>
                </a:solidFill>
                <a:latin typeface="Arial" charset="0"/>
                <a:ea typeface="Arial" charset="0"/>
                <a:cs typeface="Arial" charset="0"/>
              </a:rPr>
              <a:t>&gt;</a:t>
            </a:r>
            <a:r>
              <a:rPr lang="fr-FR" sz="1400" dirty="0">
                <a:latin typeface="Arial" charset="0"/>
                <a:ea typeface="Arial" charset="0"/>
                <a:cs typeface="Arial" charset="0"/>
              </a:rPr>
              <a:t> Valérie LEPELLETIER - 02 35 52 85 42</a:t>
            </a:r>
          </a:p>
          <a:p>
            <a:pPr algn="just"/>
            <a:r>
              <a:rPr lang="fr-FR" sz="1400" dirty="0">
                <a:latin typeface="Arial" charset="0"/>
                <a:ea typeface="Arial" charset="0"/>
                <a:cs typeface="Arial" charset="0"/>
                <a:hlinkClick r:id="rId4"/>
              </a:rPr>
              <a:t>valerie.lepelletier@ifa-rouen.fr</a:t>
            </a:r>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p:txBody>
      </p:sp>
      <p:sp>
        <p:nvSpPr>
          <p:cNvPr id="6" name="Titre 1">
            <a:extLst>
              <a:ext uri="{FF2B5EF4-FFF2-40B4-BE49-F238E27FC236}">
                <a16:creationId xmlns:a16="http://schemas.microsoft.com/office/drawing/2014/main" id="{4F5574D9-017C-1C4F-BC07-ED31CE4D9B92}"/>
              </a:ext>
            </a:extLst>
          </p:cNvPr>
          <p:cNvSpPr txBox="1">
            <a:spLocks/>
          </p:cNvSpPr>
          <p:nvPr/>
        </p:nvSpPr>
        <p:spPr>
          <a:xfrm>
            <a:off x="2771926" y="972311"/>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Vos contacts</a:t>
            </a:r>
            <a:endParaRPr lang="fr-FR" sz="1600" dirty="0">
              <a:solidFill>
                <a:schemeClr val="tx1">
                  <a:lumMod val="65000"/>
                  <a:lumOff val="35000"/>
                </a:schemeClr>
              </a:solidFill>
              <a:latin typeface="Arial" charset="0"/>
              <a:ea typeface="Arial" charset="0"/>
              <a:cs typeface="Arial" charset="0"/>
            </a:endParaRPr>
          </a:p>
        </p:txBody>
      </p:sp>
      <p:sp>
        <p:nvSpPr>
          <p:cNvPr id="10" name="ZoneTexte 9">
            <a:extLst>
              <a:ext uri="{FF2B5EF4-FFF2-40B4-BE49-F238E27FC236}">
                <a16:creationId xmlns:a16="http://schemas.microsoft.com/office/drawing/2014/main" id="{1231CC1B-763C-874E-BE4C-89E9E5C6187B}"/>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7" name="Rectangle 6">
            <a:extLst>
              <a:ext uri="{FF2B5EF4-FFF2-40B4-BE49-F238E27FC236}">
                <a16:creationId xmlns:a16="http://schemas.microsoft.com/office/drawing/2014/main" id="{091F5A9F-9F60-CD4B-8E62-B10CC8BDEFDA}"/>
              </a:ext>
            </a:extLst>
          </p:cNvPr>
          <p:cNvSpPr/>
          <p:nvPr/>
        </p:nvSpPr>
        <p:spPr>
          <a:xfrm>
            <a:off x="2883261" y="177080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1" name="Titre 1">
            <a:extLst>
              <a:ext uri="{FF2B5EF4-FFF2-40B4-BE49-F238E27FC236}">
                <a16:creationId xmlns:a16="http://schemas.microsoft.com/office/drawing/2014/main" id="{679CF6FC-F386-DB4A-A481-582D85DC7B00}"/>
              </a:ext>
            </a:extLst>
          </p:cNvPr>
          <p:cNvSpPr txBox="1">
            <a:spLocks/>
          </p:cNvSpPr>
          <p:nvPr/>
        </p:nvSpPr>
        <p:spPr>
          <a:xfrm>
            <a:off x="2037145" y="1041762"/>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06</a:t>
            </a:r>
            <a:endParaRPr lang="fr-FR" sz="3200" b="1" dirty="0">
              <a:solidFill>
                <a:srgbClr val="AD2784"/>
              </a:solidFill>
            </a:endParaRPr>
          </a:p>
        </p:txBody>
      </p:sp>
      <p:sp>
        <p:nvSpPr>
          <p:cNvPr id="12" name="Titre 1">
            <a:extLst>
              <a:ext uri="{FF2B5EF4-FFF2-40B4-BE49-F238E27FC236}">
                <a16:creationId xmlns:a16="http://schemas.microsoft.com/office/drawing/2014/main" id="{76B16718-09CE-7143-8B16-39F7D667DEDE}"/>
              </a:ext>
            </a:extLst>
          </p:cNvPr>
          <p:cNvSpPr txBox="1">
            <a:spLocks/>
          </p:cNvSpPr>
          <p:nvPr/>
        </p:nvSpPr>
        <p:spPr>
          <a:xfrm>
            <a:off x="4908631" y="2026775"/>
            <a:ext cx="5010873" cy="4431897"/>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800" b="1" dirty="0" smtClean="0">
                <a:solidFill>
                  <a:srgbClr val="AD2784"/>
                </a:solidFill>
                <a:latin typeface="Arial" charset="0"/>
                <a:ea typeface="Arial" charset="0"/>
                <a:cs typeface="Arial" charset="0"/>
              </a:rPr>
              <a:t>Service Commercial / Relations entreprises</a:t>
            </a:r>
          </a:p>
          <a:p>
            <a:pPr algn="just"/>
            <a:endParaRPr lang="fr-FR" sz="800" b="1" dirty="0" smtClean="0">
              <a:solidFill>
                <a:schemeClr val="accent1"/>
              </a:solidFill>
              <a:latin typeface="Arial" charset="0"/>
              <a:ea typeface="Arial" charset="0"/>
              <a:cs typeface="Arial" charset="0"/>
            </a:endParaRPr>
          </a:p>
          <a:p>
            <a:pPr lvl="0" algn="just">
              <a:lnSpc>
                <a:spcPct val="100000"/>
              </a:lnSpc>
              <a:spcBef>
                <a:spcPts val="0"/>
              </a:spcBef>
            </a:pPr>
            <a:r>
              <a:rPr lang="fr-FR" sz="1400" b="1" dirty="0">
                <a:solidFill>
                  <a:prstClr val="black"/>
                </a:solidFill>
                <a:latin typeface="Arial" charset="0"/>
                <a:ea typeface="Arial" charset="0"/>
                <a:cs typeface="Arial" charset="0"/>
              </a:rPr>
              <a:t>Assistante : </a:t>
            </a:r>
            <a:r>
              <a:rPr lang="fr-FR" sz="1400" dirty="0">
                <a:solidFill>
                  <a:prstClr val="black"/>
                </a:solidFill>
                <a:latin typeface="Arial" charset="0"/>
                <a:ea typeface="Arial" charset="0"/>
                <a:cs typeface="Arial" charset="0"/>
              </a:rPr>
              <a:t>Jessica CALLAC </a:t>
            </a:r>
            <a:endParaRPr lang="fr-FR" sz="1400" b="1" dirty="0">
              <a:solidFill>
                <a:prstClr val="black"/>
              </a:solidFill>
              <a:latin typeface="Arial" charset="0"/>
              <a:ea typeface="Arial" charset="0"/>
              <a:cs typeface="Arial" charset="0"/>
            </a:endParaRPr>
          </a:p>
          <a:p>
            <a:pPr lvl="0" algn="just">
              <a:lnSpc>
                <a:spcPct val="100000"/>
              </a:lnSpc>
              <a:spcBef>
                <a:spcPts val="0"/>
              </a:spcBef>
            </a:pPr>
            <a:r>
              <a:rPr lang="fr-FR" sz="1400" dirty="0">
                <a:solidFill>
                  <a:prstClr val="black"/>
                </a:solidFill>
                <a:latin typeface="Arial" charset="0"/>
                <a:ea typeface="Arial" charset="0"/>
                <a:cs typeface="Arial" charset="0"/>
              </a:rPr>
              <a:t>02 35 52 45 41 - </a:t>
            </a:r>
            <a:r>
              <a:rPr lang="fr-FR" sz="1400" dirty="0">
                <a:solidFill>
                  <a:prstClr val="black"/>
                </a:solidFill>
                <a:latin typeface="Arial" charset="0"/>
                <a:ea typeface="Arial" charset="0"/>
                <a:cs typeface="Arial" charset="0"/>
                <a:hlinkClick r:id="rId5"/>
              </a:rPr>
              <a:t>jessica.callac@ifa-rouen.fr</a:t>
            </a:r>
            <a:endParaRPr lang="fr-FR" sz="1400" dirty="0">
              <a:solidFill>
                <a:prstClr val="black"/>
              </a:solidFill>
              <a:latin typeface="Arial" charset="0"/>
              <a:ea typeface="Arial" charset="0"/>
              <a:cs typeface="Arial" charset="0"/>
            </a:endParaRPr>
          </a:p>
          <a:p>
            <a:pPr lvl="0" algn="just">
              <a:lnSpc>
                <a:spcPct val="100000"/>
              </a:lnSpc>
              <a:spcBef>
                <a:spcPts val="0"/>
              </a:spcBef>
            </a:pPr>
            <a:endParaRPr lang="fr-FR" sz="1400" dirty="0">
              <a:solidFill>
                <a:prstClr val="black"/>
              </a:solidFill>
              <a:latin typeface="Arial" charset="0"/>
              <a:ea typeface="Arial" charset="0"/>
              <a:cs typeface="Arial" charset="0"/>
            </a:endParaRPr>
          </a:p>
          <a:p>
            <a:pPr lvl="0">
              <a:lnSpc>
                <a:spcPct val="100000"/>
              </a:lnSpc>
              <a:spcBef>
                <a:spcPts val="0"/>
              </a:spcBef>
            </a:pPr>
            <a:r>
              <a:rPr lang="fr-FR" sz="1400" b="1" dirty="0">
                <a:solidFill>
                  <a:prstClr val="black"/>
                </a:solidFill>
                <a:latin typeface="Arial" charset="0"/>
                <a:ea typeface="Arial" charset="0"/>
                <a:cs typeface="Arial" charset="0"/>
              </a:rPr>
              <a:t>Mail du service :</a:t>
            </a:r>
          </a:p>
          <a:p>
            <a:pPr lvl="0">
              <a:lnSpc>
                <a:spcPct val="100000"/>
              </a:lnSpc>
              <a:spcBef>
                <a:spcPts val="0"/>
              </a:spcBef>
            </a:pPr>
            <a:r>
              <a:rPr lang="fr-FR" sz="1400" dirty="0">
                <a:solidFill>
                  <a:prstClr val="black"/>
                </a:solidFill>
                <a:latin typeface="Arial" charset="0"/>
                <a:ea typeface="Arial" charset="0"/>
                <a:cs typeface="Arial" charset="0"/>
              </a:rPr>
              <a:t>(à privilégier dans toutes vos communications)</a:t>
            </a:r>
          </a:p>
          <a:p>
            <a:pPr lvl="0">
              <a:lnSpc>
                <a:spcPct val="100000"/>
              </a:lnSpc>
              <a:spcBef>
                <a:spcPts val="0"/>
              </a:spcBef>
            </a:pPr>
            <a:r>
              <a:rPr lang="fr-FR" sz="1400" b="1" dirty="0">
                <a:solidFill>
                  <a:prstClr val="black"/>
                </a:solidFill>
                <a:latin typeface="Arial" charset="0"/>
                <a:ea typeface="Arial" charset="0"/>
                <a:cs typeface="Arial" charset="0"/>
                <a:hlinkClick r:id="rId2"/>
              </a:rPr>
              <a:t>commercial@ifa-rouen.fr</a:t>
            </a:r>
            <a:r>
              <a:rPr lang="fr-FR" sz="1400" b="1" dirty="0">
                <a:solidFill>
                  <a:prstClr val="black"/>
                </a:solidFill>
                <a:latin typeface="Arial" charset="0"/>
                <a:ea typeface="Arial" charset="0"/>
                <a:cs typeface="Arial" charset="0"/>
              </a:rPr>
              <a:t> </a:t>
            </a:r>
          </a:p>
          <a:p>
            <a:pPr lvl="0" algn="just">
              <a:lnSpc>
                <a:spcPct val="100000"/>
              </a:lnSpc>
              <a:spcBef>
                <a:spcPts val="0"/>
              </a:spcBef>
            </a:pPr>
            <a:endParaRPr lang="fr-FR" sz="1400" dirty="0">
              <a:solidFill>
                <a:prstClr val="black"/>
              </a:solidFill>
              <a:latin typeface="Arial" charset="0"/>
              <a:ea typeface="Arial" charset="0"/>
              <a:cs typeface="Arial" charset="0"/>
            </a:endParaRPr>
          </a:p>
          <a:p>
            <a:pPr lvl="0" algn="just">
              <a:lnSpc>
                <a:spcPct val="100000"/>
              </a:lnSpc>
              <a:spcBef>
                <a:spcPts val="0"/>
              </a:spcBef>
            </a:pPr>
            <a:r>
              <a:rPr lang="fr-FR" sz="1400" b="1" dirty="0">
                <a:solidFill>
                  <a:prstClr val="black"/>
                </a:solidFill>
                <a:latin typeface="Arial" charset="0"/>
                <a:ea typeface="Arial" charset="0"/>
                <a:cs typeface="Arial" charset="0"/>
              </a:rPr>
              <a:t>Commerciales / Relations entreprises :</a:t>
            </a:r>
          </a:p>
          <a:p>
            <a:pPr lvl="0" algn="just">
              <a:lnSpc>
                <a:spcPct val="100000"/>
              </a:lnSpc>
              <a:spcBef>
                <a:spcPts val="0"/>
              </a:spcBef>
            </a:pPr>
            <a:endParaRPr lang="fr-FR" sz="1400" b="1" dirty="0">
              <a:solidFill>
                <a:prstClr val="black"/>
              </a:solidFill>
              <a:latin typeface="Arial" charset="0"/>
              <a:ea typeface="Arial" charset="0"/>
              <a:cs typeface="Arial" charset="0"/>
            </a:endParaRPr>
          </a:p>
          <a:p>
            <a:pPr lvl="0" algn="just">
              <a:lnSpc>
                <a:spcPct val="100000"/>
              </a:lnSpc>
              <a:spcBef>
                <a:spcPts val="0"/>
              </a:spcBef>
            </a:pPr>
            <a:r>
              <a:rPr lang="fr-FR" sz="1400" b="1" dirty="0">
                <a:solidFill>
                  <a:srgbClr val="4472C4"/>
                </a:solidFill>
                <a:latin typeface="Arial" charset="0"/>
                <a:ea typeface="Arial" charset="0"/>
                <a:cs typeface="Arial" charset="0"/>
              </a:rPr>
              <a:t>&gt;</a:t>
            </a:r>
            <a:r>
              <a:rPr lang="fr-FR" sz="1400" dirty="0">
                <a:solidFill>
                  <a:prstClr val="black"/>
                </a:solidFill>
                <a:latin typeface="Arial" charset="0"/>
                <a:ea typeface="Arial" charset="0"/>
                <a:cs typeface="Arial" charset="0"/>
              </a:rPr>
              <a:t> Brigitte DUBUISSON - 02 74 00 00 06</a:t>
            </a:r>
          </a:p>
          <a:p>
            <a:pPr lvl="0" algn="just">
              <a:lnSpc>
                <a:spcPct val="100000"/>
              </a:lnSpc>
              <a:spcBef>
                <a:spcPts val="0"/>
              </a:spcBef>
            </a:pPr>
            <a:r>
              <a:rPr lang="fr-FR" sz="1400" dirty="0">
                <a:solidFill>
                  <a:prstClr val="black"/>
                </a:solidFill>
                <a:latin typeface="Arial" charset="0"/>
                <a:ea typeface="Arial" charset="0"/>
                <a:cs typeface="Arial" charset="0"/>
                <a:hlinkClick r:id="rId6"/>
              </a:rPr>
              <a:t>brigitte.dubuisson@ifa-rouen.fr</a:t>
            </a:r>
            <a:endParaRPr lang="fr-FR" sz="1400" dirty="0">
              <a:solidFill>
                <a:prstClr val="black"/>
              </a:solidFill>
              <a:latin typeface="Arial" charset="0"/>
              <a:ea typeface="Arial" charset="0"/>
              <a:cs typeface="Arial" charset="0"/>
            </a:endParaRPr>
          </a:p>
          <a:p>
            <a:pPr lvl="0" algn="just">
              <a:lnSpc>
                <a:spcPct val="100000"/>
              </a:lnSpc>
              <a:spcBef>
                <a:spcPts val="0"/>
              </a:spcBef>
            </a:pPr>
            <a:endParaRPr lang="fr-FR" sz="1400" dirty="0">
              <a:solidFill>
                <a:prstClr val="black"/>
              </a:solidFill>
              <a:latin typeface="Arial" charset="0"/>
              <a:ea typeface="Arial" charset="0"/>
              <a:cs typeface="Arial" charset="0"/>
            </a:endParaRPr>
          </a:p>
          <a:p>
            <a:pPr lvl="0" algn="just">
              <a:lnSpc>
                <a:spcPct val="100000"/>
              </a:lnSpc>
              <a:spcBef>
                <a:spcPts val="0"/>
              </a:spcBef>
            </a:pPr>
            <a:r>
              <a:rPr lang="fr-FR" sz="1400" b="1" dirty="0">
                <a:solidFill>
                  <a:srgbClr val="4472C4"/>
                </a:solidFill>
                <a:latin typeface="Arial" charset="0"/>
                <a:ea typeface="Arial" charset="0"/>
                <a:cs typeface="Arial" charset="0"/>
              </a:rPr>
              <a:t>&gt;</a:t>
            </a:r>
            <a:r>
              <a:rPr lang="fr-FR" sz="1400" dirty="0">
                <a:solidFill>
                  <a:prstClr val="black"/>
                </a:solidFill>
                <a:latin typeface="Arial" charset="0"/>
                <a:ea typeface="Arial" charset="0"/>
                <a:cs typeface="Arial" charset="0"/>
              </a:rPr>
              <a:t> Magali MADDENS - 02 74 00 02 33</a:t>
            </a:r>
          </a:p>
          <a:p>
            <a:pPr lvl="0" algn="just">
              <a:lnSpc>
                <a:spcPct val="100000"/>
              </a:lnSpc>
              <a:spcBef>
                <a:spcPts val="0"/>
              </a:spcBef>
            </a:pPr>
            <a:r>
              <a:rPr lang="fr-FR" sz="1400" dirty="0">
                <a:solidFill>
                  <a:prstClr val="black"/>
                </a:solidFill>
                <a:latin typeface="Arial" charset="0"/>
                <a:ea typeface="Arial" charset="0"/>
                <a:cs typeface="Arial" charset="0"/>
                <a:hlinkClick r:id="rId7"/>
              </a:rPr>
              <a:t>magali.maddens@ifa-rouen.fr</a:t>
            </a:r>
            <a:endParaRPr lang="fr-FR" sz="1400" dirty="0">
              <a:solidFill>
                <a:prstClr val="black"/>
              </a:solidFill>
              <a:latin typeface="Arial" charset="0"/>
              <a:ea typeface="Arial" charset="0"/>
              <a:cs typeface="Arial" charset="0"/>
            </a:endParaRPr>
          </a:p>
          <a:p>
            <a:pPr lvl="0" algn="just">
              <a:lnSpc>
                <a:spcPct val="100000"/>
              </a:lnSpc>
              <a:spcBef>
                <a:spcPts val="0"/>
              </a:spcBef>
            </a:pPr>
            <a:endParaRPr lang="fr-FR" sz="1400" dirty="0">
              <a:solidFill>
                <a:prstClr val="black"/>
              </a:solidFill>
              <a:latin typeface="Arial" charset="0"/>
              <a:ea typeface="Arial" charset="0"/>
              <a:cs typeface="Arial" charset="0"/>
            </a:endParaRPr>
          </a:p>
          <a:p>
            <a:pPr lvl="0" algn="just">
              <a:lnSpc>
                <a:spcPct val="100000"/>
              </a:lnSpc>
              <a:spcBef>
                <a:spcPts val="0"/>
              </a:spcBef>
            </a:pPr>
            <a:r>
              <a:rPr lang="fr-FR" sz="1400" b="1" dirty="0">
                <a:solidFill>
                  <a:srgbClr val="4472C4"/>
                </a:solidFill>
                <a:latin typeface="Arial" charset="0"/>
                <a:ea typeface="Arial" charset="0"/>
                <a:cs typeface="Arial" charset="0"/>
              </a:rPr>
              <a:t>&gt;</a:t>
            </a:r>
            <a:r>
              <a:rPr lang="fr-FR" sz="1400" dirty="0">
                <a:solidFill>
                  <a:prstClr val="black"/>
                </a:solidFill>
                <a:latin typeface="Arial" charset="0"/>
                <a:ea typeface="Arial" charset="0"/>
                <a:cs typeface="Arial" charset="0"/>
              </a:rPr>
              <a:t> Maxime BODINI - 02 35 52 85 00</a:t>
            </a:r>
          </a:p>
          <a:p>
            <a:pPr lvl="0" algn="just">
              <a:lnSpc>
                <a:spcPct val="100000"/>
              </a:lnSpc>
              <a:spcBef>
                <a:spcPts val="0"/>
              </a:spcBef>
            </a:pPr>
            <a:r>
              <a:rPr lang="fr-FR" sz="1400" dirty="0">
                <a:solidFill>
                  <a:prstClr val="black"/>
                </a:solidFill>
                <a:latin typeface="Arial" charset="0"/>
                <a:ea typeface="Arial" charset="0"/>
                <a:cs typeface="Arial" charset="0"/>
                <a:hlinkClick r:id="rId8"/>
              </a:rPr>
              <a:t>maxime.bodini@ifa-rouen.fr</a:t>
            </a:r>
            <a:endParaRPr lang="fr-FR" sz="1400" dirty="0">
              <a:solidFill>
                <a:prstClr val="black"/>
              </a:solidFill>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p:txBody>
      </p:sp>
      <p:sp>
        <p:nvSpPr>
          <p:cNvPr id="14"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36328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2CEB-CE01-114B-93C9-A1652BDFEE1A}"/>
              </a:ext>
            </a:extLst>
          </p:cNvPr>
          <p:cNvSpPr txBox="1">
            <a:spLocks/>
          </p:cNvSpPr>
          <p:nvPr/>
        </p:nvSpPr>
        <p:spPr>
          <a:xfrm>
            <a:off x="2691436" y="2034367"/>
            <a:ext cx="6565105" cy="35507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LA VENTE, un secteur porteur, des univers différents</a:t>
            </a:r>
            <a:endParaRPr lang="fr-FR" sz="1200" dirty="0">
              <a:solidFill>
                <a:schemeClr val="tx1">
                  <a:lumMod val="65000"/>
                  <a:lumOff val="35000"/>
                </a:schemeClr>
              </a:solidFill>
              <a:latin typeface="Arial" charset="0"/>
              <a:ea typeface="Arial" charset="0"/>
              <a:cs typeface="Arial" charset="0"/>
            </a:endParaRPr>
          </a:p>
        </p:txBody>
      </p:sp>
      <p:sp>
        <p:nvSpPr>
          <p:cNvPr id="3" name="Titre 1">
            <a:extLst>
              <a:ext uri="{FF2B5EF4-FFF2-40B4-BE49-F238E27FC236}">
                <a16:creationId xmlns:a16="http://schemas.microsoft.com/office/drawing/2014/main" id="{F5FC0EB5-F871-184C-BA3E-FAAEAB0AC415}"/>
              </a:ext>
            </a:extLst>
          </p:cNvPr>
          <p:cNvSpPr txBox="1">
            <a:spLocks/>
          </p:cNvSpPr>
          <p:nvPr/>
        </p:nvSpPr>
        <p:spPr>
          <a:xfrm>
            <a:off x="2176120" y="2375190"/>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01</a:t>
            </a:r>
          </a:p>
        </p:txBody>
      </p:sp>
      <p:sp>
        <p:nvSpPr>
          <p:cNvPr id="4" name="Titre 1">
            <a:extLst>
              <a:ext uri="{FF2B5EF4-FFF2-40B4-BE49-F238E27FC236}">
                <a16:creationId xmlns:a16="http://schemas.microsoft.com/office/drawing/2014/main" id="{E8DF0436-B320-644A-9FC8-0B881E21284F}"/>
              </a:ext>
            </a:extLst>
          </p:cNvPr>
          <p:cNvSpPr txBox="1">
            <a:spLocks/>
          </p:cNvSpPr>
          <p:nvPr/>
        </p:nvSpPr>
        <p:spPr>
          <a:xfrm>
            <a:off x="2176188" y="3002102"/>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02</a:t>
            </a:r>
          </a:p>
        </p:txBody>
      </p:sp>
      <p:sp>
        <p:nvSpPr>
          <p:cNvPr id="5" name="Titre 1">
            <a:extLst>
              <a:ext uri="{FF2B5EF4-FFF2-40B4-BE49-F238E27FC236}">
                <a16:creationId xmlns:a16="http://schemas.microsoft.com/office/drawing/2014/main" id="{F07758F4-FD2C-0446-9F5D-F51DF12B74E7}"/>
              </a:ext>
            </a:extLst>
          </p:cNvPr>
          <p:cNvSpPr txBox="1">
            <a:spLocks/>
          </p:cNvSpPr>
          <p:nvPr/>
        </p:nvSpPr>
        <p:spPr>
          <a:xfrm>
            <a:off x="2829413" y="2889881"/>
            <a:ext cx="4681637" cy="33666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1200" dirty="0">
              <a:solidFill>
                <a:schemeClr val="tx1">
                  <a:lumMod val="65000"/>
                  <a:lumOff val="35000"/>
                </a:schemeClr>
              </a:solidFill>
              <a:latin typeface="Arial" charset="0"/>
              <a:ea typeface="Arial" charset="0"/>
              <a:cs typeface="Arial" charset="0"/>
            </a:endParaRPr>
          </a:p>
        </p:txBody>
      </p:sp>
      <p:sp>
        <p:nvSpPr>
          <p:cNvPr id="6" name="Titre 1">
            <a:extLst>
              <a:ext uri="{FF2B5EF4-FFF2-40B4-BE49-F238E27FC236}">
                <a16:creationId xmlns:a16="http://schemas.microsoft.com/office/drawing/2014/main" id="{D990A62E-CE59-8F47-928A-FC01C22D0579}"/>
              </a:ext>
            </a:extLst>
          </p:cNvPr>
          <p:cNvSpPr txBox="1">
            <a:spLocks/>
          </p:cNvSpPr>
          <p:nvPr/>
        </p:nvSpPr>
        <p:spPr>
          <a:xfrm>
            <a:off x="2176187" y="3617075"/>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03</a:t>
            </a:r>
          </a:p>
        </p:txBody>
      </p:sp>
      <p:sp>
        <p:nvSpPr>
          <p:cNvPr id="7" name="Titre 1">
            <a:extLst>
              <a:ext uri="{FF2B5EF4-FFF2-40B4-BE49-F238E27FC236}">
                <a16:creationId xmlns:a16="http://schemas.microsoft.com/office/drawing/2014/main" id="{8F7B0539-6B69-C34C-8BCB-D12D1BA52546}"/>
              </a:ext>
            </a:extLst>
          </p:cNvPr>
          <p:cNvSpPr txBox="1">
            <a:spLocks/>
          </p:cNvSpPr>
          <p:nvPr/>
        </p:nvSpPr>
        <p:spPr>
          <a:xfrm>
            <a:off x="2691435" y="3278100"/>
            <a:ext cx="4957594" cy="31557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des métiers : missions, activités, compétences clés</a:t>
            </a:r>
            <a:endParaRPr lang="fr-FR" sz="1200" b="1" dirty="0">
              <a:solidFill>
                <a:schemeClr val="tx1">
                  <a:lumMod val="65000"/>
                  <a:lumOff val="35000"/>
                </a:schemeClr>
              </a:solidFill>
              <a:latin typeface="Arial" charset="0"/>
              <a:ea typeface="Arial" charset="0"/>
              <a:cs typeface="Arial" charset="0"/>
            </a:endParaRPr>
          </a:p>
        </p:txBody>
      </p:sp>
      <p:sp>
        <p:nvSpPr>
          <p:cNvPr id="8" name="Titre 1">
            <a:extLst>
              <a:ext uri="{FF2B5EF4-FFF2-40B4-BE49-F238E27FC236}">
                <a16:creationId xmlns:a16="http://schemas.microsoft.com/office/drawing/2014/main" id="{5318833C-0F3C-C045-B58C-3EE59BB9695A}"/>
              </a:ext>
            </a:extLst>
          </p:cNvPr>
          <p:cNvSpPr txBox="1">
            <a:spLocks/>
          </p:cNvSpPr>
          <p:nvPr/>
        </p:nvSpPr>
        <p:spPr>
          <a:xfrm>
            <a:off x="2176188" y="4246053"/>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04</a:t>
            </a:r>
          </a:p>
        </p:txBody>
      </p:sp>
      <p:sp>
        <p:nvSpPr>
          <p:cNvPr id="9" name="Titre 1">
            <a:extLst>
              <a:ext uri="{FF2B5EF4-FFF2-40B4-BE49-F238E27FC236}">
                <a16:creationId xmlns:a16="http://schemas.microsoft.com/office/drawing/2014/main" id="{EBF56C09-2511-D34C-8679-96ADFE60B6FB}"/>
              </a:ext>
            </a:extLst>
          </p:cNvPr>
          <p:cNvSpPr txBox="1">
            <a:spLocks/>
          </p:cNvSpPr>
          <p:nvPr/>
        </p:nvSpPr>
        <p:spPr>
          <a:xfrm>
            <a:off x="2691436" y="4491052"/>
            <a:ext cx="6313668" cy="35790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Notre offre de formation </a:t>
            </a:r>
            <a:endParaRPr lang="fr-FR" sz="1200" dirty="0">
              <a:solidFill>
                <a:schemeClr val="tx1">
                  <a:lumMod val="65000"/>
                  <a:lumOff val="35000"/>
                </a:schemeClr>
              </a:solidFill>
              <a:latin typeface="Arial" charset="0"/>
              <a:ea typeface="Arial" charset="0"/>
              <a:cs typeface="Arial" charset="0"/>
            </a:endParaRPr>
          </a:p>
        </p:txBody>
      </p:sp>
      <p:sp>
        <p:nvSpPr>
          <p:cNvPr id="10" name="Titre 1">
            <a:extLst>
              <a:ext uri="{FF2B5EF4-FFF2-40B4-BE49-F238E27FC236}">
                <a16:creationId xmlns:a16="http://schemas.microsoft.com/office/drawing/2014/main" id="{D793D016-1099-0841-A2E4-3C75276FA148}"/>
              </a:ext>
            </a:extLst>
          </p:cNvPr>
          <p:cNvSpPr txBox="1">
            <a:spLocks/>
          </p:cNvSpPr>
          <p:nvPr/>
        </p:nvSpPr>
        <p:spPr>
          <a:xfrm>
            <a:off x="2176188" y="4861004"/>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05</a:t>
            </a:r>
          </a:p>
        </p:txBody>
      </p:sp>
      <p:sp>
        <p:nvSpPr>
          <p:cNvPr id="11" name="Titre 1">
            <a:extLst>
              <a:ext uri="{FF2B5EF4-FFF2-40B4-BE49-F238E27FC236}">
                <a16:creationId xmlns:a16="http://schemas.microsoft.com/office/drawing/2014/main" id="{E43E3B35-CCA5-AE4A-A4C6-78BD156DFA96}"/>
              </a:ext>
            </a:extLst>
          </p:cNvPr>
          <p:cNvSpPr txBox="1">
            <a:spLocks/>
          </p:cNvSpPr>
          <p:nvPr/>
        </p:nvSpPr>
        <p:spPr>
          <a:xfrm>
            <a:off x="2691436" y="3996775"/>
            <a:ext cx="4565891" cy="22796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 la typologie des entreprises  </a:t>
            </a:r>
            <a:endParaRPr lang="fr-FR" sz="1200" b="1" dirty="0">
              <a:solidFill>
                <a:schemeClr val="tx1">
                  <a:lumMod val="65000"/>
                  <a:lumOff val="35000"/>
                </a:schemeClr>
              </a:solidFill>
              <a:latin typeface="Arial" charset="0"/>
              <a:ea typeface="Arial" charset="0"/>
              <a:cs typeface="Arial" charset="0"/>
            </a:endParaRPr>
          </a:p>
        </p:txBody>
      </p:sp>
      <p:sp>
        <p:nvSpPr>
          <p:cNvPr id="12" name="Titre 1">
            <a:extLst>
              <a:ext uri="{FF2B5EF4-FFF2-40B4-BE49-F238E27FC236}">
                <a16:creationId xmlns:a16="http://schemas.microsoft.com/office/drawing/2014/main" id="{679CF6FC-F386-DB4A-A481-582D85DC7B00}"/>
              </a:ext>
            </a:extLst>
          </p:cNvPr>
          <p:cNvSpPr txBox="1">
            <a:spLocks/>
          </p:cNvSpPr>
          <p:nvPr/>
        </p:nvSpPr>
        <p:spPr>
          <a:xfrm>
            <a:off x="2176187" y="5458836"/>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06</a:t>
            </a:r>
          </a:p>
        </p:txBody>
      </p:sp>
      <p:sp>
        <p:nvSpPr>
          <p:cNvPr id="13" name="Titre 1">
            <a:extLst>
              <a:ext uri="{FF2B5EF4-FFF2-40B4-BE49-F238E27FC236}">
                <a16:creationId xmlns:a16="http://schemas.microsoft.com/office/drawing/2014/main" id="{9C25C222-5A3D-494D-A124-6C39D3588FFC}"/>
              </a:ext>
            </a:extLst>
          </p:cNvPr>
          <p:cNvSpPr txBox="1">
            <a:spLocks/>
          </p:cNvSpPr>
          <p:nvPr/>
        </p:nvSpPr>
        <p:spPr>
          <a:xfrm>
            <a:off x="2691435" y="5343086"/>
            <a:ext cx="4681638"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Vos contacts</a:t>
            </a:r>
            <a:endParaRPr lang="fr-FR" sz="1200" b="1" dirty="0">
              <a:solidFill>
                <a:schemeClr val="tx1">
                  <a:lumMod val="65000"/>
                  <a:lumOff val="35000"/>
                </a:schemeClr>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220A351E-C83A-A540-AA30-B0AE77C0829B}"/>
              </a:ext>
            </a:extLst>
          </p:cNvPr>
          <p:cNvSpPr/>
          <p:nvPr/>
        </p:nvSpPr>
        <p:spPr>
          <a:xfrm>
            <a:off x="2330368" y="179395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itre 1">
            <a:extLst>
              <a:ext uri="{FF2B5EF4-FFF2-40B4-BE49-F238E27FC236}">
                <a16:creationId xmlns:a16="http://schemas.microsoft.com/office/drawing/2014/main" id="{3A9AC4B7-920A-4473-AB38-4E0D8A632296}"/>
              </a:ext>
            </a:extLst>
          </p:cNvPr>
          <p:cNvSpPr txBox="1">
            <a:spLocks/>
          </p:cNvSpPr>
          <p:nvPr/>
        </p:nvSpPr>
        <p:spPr>
          <a:xfrm>
            <a:off x="2176188" y="1139592"/>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a:solidFill>
                  <a:schemeClr val="tx1">
                    <a:lumMod val="65000"/>
                    <a:lumOff val="35000"/>
                  </a:schemeClr>
                </a:solidFill>
                <a:latin typeface="Arial" charset="0"/>
                <a:ea typeface="Arial" charset="0"/>
                <a:cs typeface="Arial" charset="0"/>
              </a:rPr>
              <a:t>Sommaire</a:t>
            </a:r>
            <a:endParaRPr lang="fr-FR" sz="1600" dirty="0">
              <a:solidFill>
                <a:schemeClr val="tx1">
                  <a:lumMod val="65000"/>
                  <a:lumOff val="35000"/>
                </a:schemeClr>
              </a:solidFill>
              <a:latin typeface="Arial" charset="0"/>
              <a:ea typeface="Arial" charset="0"/>
              <a:cs typeface="Arial" charset="0"/>
            </a:endParaRPr>
          </a:p>
        </p:txBody>
      </p:sp>
      <p:sp>
        <p:nvSpPr>
          <p:cNvPr id="16" name="Titre 1">
            <a:extLst>
              <a:ext uri="{FF2B5EF4-FFF2-40B4-BE49-F238E27FC236}">
                <a16:creationId xmlns:a16="http://schemas.microsoft.com/office/drawing/2014/main" id="{679CF6FC-F386-DB4A-A481-582D85DC7B00}"/>
              </a:ext>
            </a:extLst>
          </p:cNvPr>
          <p:cNvSpPr txBox="1">
            <a:spLocks/>
          </p:cNvSpPr>
          <p:nvPr/>
        </p:nvSpPr>
        <p:spPr>
          <a:xfrm>
            <a:off x="2178112" y="6004784"/>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2800" b="1" dirty="0">
              <a:solidFill>
                <a:srgbClr val="AD2784"/>
              </a:solidFill>
            </a:endParaRPr>
          </a:p>
        </p:txBody>
      </p:sp>
      <p:pic>
        <p:nvPicPr>
          <p:cNvPr id="18" name="Image 17" descr="Le plan d'action commerciale : utilité et élaboration"/>
          <p:cNvPicPr/>
          <p:nvPr/>
        </p:nvPicPr>
        <p:blipFill>
          <a:blip r:embed="rId3">
            <a:extLst>
              <a:ext uri="{28A0092B-C50C-407E-A947-70E740481C1C}">
                <a14:useLocalDpi xmlns:a14="http://schemas.microsoft.com/office/drawing/2010/main" val="0"/>
              </a:ext>
            </a:extLst>
          </a:blip>
          <a:srcRect/>
          <a:stretch>
            <a:fillRect/>
          </a:stretch>
        </p:blipFill>
        <p:spPr bwMode="auto">
          <a:xfrm>
            <a:off x="6434976" y="4055605"/>
            <a:ext cx="2667000" cy="1714500"/>
          </a:xfrm>
          <a:prstGeom prst="rect">
            <a:avLst/>
          </a:prstGeom>
          <a:noFill/>
          <a:ln>
            <a:noFill/>
          </a:ln>
        </p:spPr>
      </p:pic>
      <p:sp>
        <p:nvSpPr>
          <p:cNvPr id="20" name="Rectangle 19"/>
          <p:cNvSpPr/>
          <p:nvPr/>
        </p:nvSpPr>
        <p:spPr>
          <a:xfrm>
            <a:off x="2746303" y="2700355"/>
            <a:ext cx="6130411" cy="461665"/>
          </a:xfrm>
          <a:prstGeom prst="rect">
            <a:avLst/>
          </a:prstGeom>
        </p:spPr>
        <p:txBody>
          <a:bodyPr wrap="square">
            <a:spAutoFit/>
          </a:bodyPr>
          <a:lstStyle/>
          <a:p>
            <a:pPr algn="just"/>
            <a:r>
              <a:rPr lang="fr-FR" sz="1200" b="1" dirty="0">
                <a:solidFill>
                  <a:schemeClr val="tx1">
                    <a:lumMod val="65000"/>
                    <a:lumOff val="35000"/>
                  </a:schemeClr>
                </a:solidFill>
                <a:latin typeface="Arial" charset="0"/>
                <a:ea typeface="Arial" charset="0"/>
                <a:cs typeface="Arial" charset="0"/>
              </a:rPr>
              <a:t>Un secteur en pleine mutation qui offre des opportunités d’emploi et des évolutions de carrière</a:t>
            </a:r>
          </a:p>
        </p:txBody>
      </p:sp>
    </p:spTree>
    <p:extLst>
      <p:ext uri="{BB962C8B-B14F-4D97-AF65-F5344CB8AC3E}">
        <p14:creationId xmlns:p14="http://schemas.microsoft.com/office/powerpoint/2010/main" val="317762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prstClr val="black">
                    <a:lumMod val="65000"/>
                    <a:lumOff val="35000"/>
                  </a:prstClr>
                </a:solidFill>
                <a:latin typeface="Arial"/>
              </a:rPr>
              <a:t>  </a:t>
            </a:r>
            <a:r>
              <a:rPr lang="fr-FR" sz="900" dirty="0" smtClean="0">
                <a:solidFill>
                  <a:prstClr val="black">
                    <a:lumMod val="65000"/>
                    <a:lumOff val="35000"/>
                  </a:prstClr>
                </a:solidFill>
                <a:latin typeface="Arial"/>
              </a:rPr>
              <a:t>A</a:t>
            </a:r>
            <a:r>
              <a:rPr lang="fr-FR" sz="900" b="1" dirty="0" smtClean="0">
                <a:solidFill>
                  <a:prstClr val="black">
                    <a:lumMod val="65000"/>
                    <a:lumOff val="35000"/>
                  </a:prstClr>
                </a:solidFill>
              </a:rPr>
              <a:t>vril 2020  </a:t>
            </a:r>
            <a:r>
              <a:rPr lang="fr-FR" sz="900" b="1" dirty="0">
                <a:solidFill>
                  <a:prstClr val="black">
                    <a:lumMod val="65000"/>
                    <a:lumOff val="35000"/>
                  </a:prstClr>
                </a:solidFill>
              </a:rPr>
              <a:t>- </a:t>
            </a:r>
            <a:r>
              <a:rPr lang="fr-FR" sz="900" b="1" dirty="0" smtClean="0">
                <a:solidFill>
                  <a:prstClr val="black">
                    <a:lumMod val="65000"/>
                    <a:lumOff val="35000"/>
                  </a:prstClr>
                </a:solidFill>
                <a:latin typeface="Arial"/>
              </a:rPr>
              <a:t>Les métiers la vente</a:t>
            </a:r>
            <a:endParaRPr lang="fr-FR" sz="900" b="1" dirty="0">
              <a:solidFill>
                <a:prstClr val="black">
                  <a:lumMod val="65000"/>
                  <a:lumOff val="35000"/>
                </a:prstClr>
              </a:solidFill>
              <a:latin typeface="Arial"/>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prstClr val="white"/>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607490" y="898611"/>
            <a:ext cx="673345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just"/>
            <a:r>
              <a:rPr lang="fr-FR" sz="3200" dirty="0">
                <a:solidFill>
                  <a:prstClr val="black"/>
                </a:solidFill>
                <a:latin typeface="Arial" panose="020B0604020202020204" pitchFamily="34" charset="0"/>
                <a:ea typeface="Calibri" panose="020F0502020204030204" pitchFamily="34" charset="0"/>
                <a:cs typeface="Arial" panose="020B0604020202020204" pitchFamily="34" charset="0"/>
              </a:rPr>
              <a:t>Le secteur de la vente </a:t>
            </a:r>
            <a:endParaRPr lang="fr-FR" sz="3200" dirty="0">
              <a:solidFill>
                <a:prstClr val="black">
                  <a:lumMod val="65000"/>
                  <a:lumOff val="35000"/>
                </a:prstClr>
              </a:solidFill>
              <a:latin typeface="Arial" panose="020B0604020202020204" pitchFamily="34" charset="0"/>
              <a:ea typeface="Arial" charset="0"/>
              <a:cs typeface="Arial" panose="020B0604020202020204" pitchFamily="34"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667849" y="1585966"/>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white"/>
                </a:solidFill>
              </a:rPr>
              <a:t> </a:t>
            </a:r>
          </a:p>
        </p:txBody>
      </p:sp>
      <p:sp>
        <p:nvSpPr>
          <p:cNvPr id="3" name="Rectangle 2"/>
          <p:cNvSpPr/>
          <p:nvPr/>
        </p:nvSpPr>
        <p:spPr>
          <a:xfrm>
            <a:off x="4483338" y="3595172"/>
            <a:ext cx="184731" cy="369332"/>
          </a:xfrm>
          <a:prstGeom prst="rect">
            <a:avLst/>
          </a:prstGeom>
        </p:spPr>
        <p:txBody>
          <a:bodyPr wrap="none">
            <a:spAutoFit/>
          </a:bodyPr>
          <a:lstStyle/>
          <a:p>
            <a:endParaRPr lang="fr-FR" dirty="0">
              <a:solidFill>
                <a:prstClr val="black"/>
              </a:solidFill>
            </a:endParaRP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01</a:t>
            </a:r>
            <a:endParaRPr lang="fr-FR" sz="3200" b="1" dirty="0">
              <a:solidFill>
                <a:srgbClr val="AD2784"/>
              </a:solidFill>
            </a:endParaRPr>
          </a:p>
        </p:txBody>
      </p:sp>
      <p:sp>
        <p:nvSpPr>
          <p:cNvPr id="56" name="Rectangle 55"/>
          <p:cNvSpPr/>
          <p:nvPr/>
        </p:nvSpPr>
        <p:spPr>
          <a:xfrm>
            <a:off x="1625654" y="1976502"/>
            <a:ext cx="8179528" cy="1994329"/>
          </a:xfrm>
          <a:prstGeom prst="rect">
            <a:avLst/>
          </a:prstGeom>
          <a:ln>
            <a:noFill/>
          </a:ln>
          <a:effectLst>
            <a:outerShdw blurRad="225425" dist="50800" dir="5220000" algn="ctr">
              <a:srgbClr val="000000">
                <a:alpha val="33000"/>
              </a:srgbClr>
            </a:outerShdw>
          </a:effectLst>
          <a:scene3d>
            <a:camera prst="orthographicFront"/>
            <a:lightRig rig="threePt" dir="t"/>
          </a:scene3d>
          <a:sp3d>
            <a:bevelT prst="relaxedInset"/>
          </a:sp3d>
        </p:spPr>
        <p:txBody>
          <a:bodyPr wrap="square">
            <a:spAutoFit/>
          </a:bodyPr>
          <a:lstStyle/>
          <a:p>
            <a:pPr>
              <a:lnSpc>
                <a:spcPct val="107000"/>
              </a:lnSpc>
              <a:spcAft>
                <a:spcPts val="800"/>
              </a:spcAft>
            </a:pPr>
            <a:r>
              <a:rPr lang="fr-FR" sz="2600" dirty="0">
                <a:solidFill>
                  <a:prstClr val="black"/>
                </a:solidFill>
                <a:latin typeface="Arial" panose="020B0604020202020204" pitchFamily="34" charset="0"/>
                <a:ea typeface="Calibri" panose="020F0502020204030204" pitchFamily="34" charset="0"/>
                <a:cs typeface="Arial" panose="020B0604020202020204" pitchFamily="34" charset="0"/>
              </a:rPr>
              <a:t>U</a:t>
            </a:r>
            <a:r>
              <a:rPr lang="fr-FR" sz="2600" dirty="0" smtClean="0">
                <a:solidFill>
                  <a:prstClr val="black"/>
                </a:solidFill>
                <a:latin typeface="Arial" panose="020B0604020202020204" pitchFamily="34" charset="0"/>
                <a:ea typeface="Calibri" panose="020F0502020204030204" pitchFamily="34" charset="0"/>
                <a:cs typeface="Arial" panose="020B0604020202020204" pitchFamily="34" charset="0"/>
              </a:rPr>
              <a:t>n secteur porteur</a:t>
            </a:r>
            <a:r>
              <a:rPr lang="fr-FR" sz="2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112 000 entreprises </a:t>
            </a:r>
            <a:r>
              <a:rPr lang="fr-FR" dirty="0" smtClean="0">
                <a:solidFill>
                  <a:prstClr val="black"/>
                </a:solidFill>
                <a:latin typeface="Arial" panose="020B0604020202020204" pitchFamily="34" charset="0"/>
                <a:ea typeface="Calibri" panose="020F0502020204030204" pitchFamily="34" charset="0"/>
                <a:cs typeface="Arial" panose="020B0604020202020204" pitchFamily="34" charset="0"/>
              </a:rPr>
              <a:t>commerciales créées en 2013 en France</a:t>
            </a: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3,5 </a:t>
            </a:r>
            <a:r>
              <a:rPr lang="fr-FR" b="1" dirty="0">
                <a:solidFill>
                  <a:prstClr val="black"/>
                </a:solidFill>
                <a:latin typeface="Arial" panose="020B0604020202020204" pitchFamily="34" charset="0"/>
                <a:ea typeface="Calibri" panose="020F0502020204030204" pitchFamily="34" charset="0"/>
                <a:cs typeface="Arial" panose="020B0604020202020204" pitchFamily="34" charset="0"/>
              </a:rPr>
              <a:t>millions d’employés </a:t>
            </a: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dans le secteur de la vente en France, c’est-à-dire  19 % des salariés du pays.</a:t>
            </a:r>
          </a:p>
          <a:p>
            <a:pPr marL="285750" indent="-285750">
              <a:buFont typeface="Arial" panose="020B0604020202020204" pitchFamily="34" charset="0"/>
              <a:buChar char="•"/>
            </a:pPr>
            <a:r>
              <a:rPr lang="fr-FR"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104 </a:t>
            </a:r>
            <a:r>
              <a:rPr lang="fr-FR" b="1" dirty="0">
                <a:solidFill>
                  <a:prstClr val="black"/>
                </a:solidFill>
                <a:latin typeface="Arial" panose="020B0604020202020204" pitchFamily="34" charset="0"/>
                <a:ea typeface="Calibri" panose="020F0502020204030204" pitchFamily="34" charset="0"/>
                <a:cs typeface="Arial" panose="020B0604020202020204" pitchFamily="34" charset="0"/>
              </a:rPr>
              <a:t>000 postes de commerciaux</a:t>
            </a: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 par an, tous secteurs confondus</a:t>
            </a:r>
            <a:endParaRPr lang="fr-FR" dirty="0">
              <a:solidFill>
                <a:prstClr val="black"/>
              </a:solidFill>
              <a:latin typeface="Arial" panose="020B0604020202020204" pitchFamily="34" charset="0"/>
              <a:cs typeface="Arial" panose="020B0604020202020204" pitchFamily="34" charset="0"/>
            </a:endParaRPr>
          </a:p>
        </p:txBody>
      </p:sp>
      <p:sp>
        <p:nvSpPr>
          <p:cNvPr id="89" name="Titre 1">
            <a:extLst>
              <a:ext uri="{FF2B5EF4-FFF2-40B4-BE49-F238E27FC236}">
                <a16:creationId xmlns:a16="http://schemas.microsoft.com/office/drawing/2014/main" id="{E969B6F7-1B6C-A545-80A3-5A8208E8E1B7}"/>
              </a:ext>
            </a:extLst>
          </p:cNvPr>
          <p:cNvSpPr txBox="1">
            <a:spLocks/>
          </p:cNvSpPr>
          <p:nvPr/>
        </p:nvSpPr>
        <p:spPr>
          <a:xfrm>
            <a:off x="1805381" y="6163092"/>
            <a:ext cx="6518343" cy="477679"/>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b="1" i="1" dirty="0" smtClean="0">
                <a:solidFill>
                  <a:srgbClr val="0070C0"/>
                </a:solidFill>
                <a:latin typeface="Arial" panose="020B0604020202020204" pitchFamily="34" charset="0"/>
                <a:cs typeface="Arial" panose="020B0604020202020204" pitchFamily="34" charset="0"/>
              </a:rPr>
              <a:t>Sources :  </a:t>
            </a:r>
            <a:r>
              <a:rPr lang="fr-FR" sz="1000" b="1" i="1" dirty="0" smtClean="0">
                <a:solidFill>
                  <a:srgbClr val="0070C0"/>
                </a:solidFill>
                <a:latin typeface="Arial" panose="020B0604020202020204" pitchFamily="34" charset="0"/>
                <a:cs typeface="Arial" panose="020B0604020202020204" pitchFamily="34" charset="0"/>
                <a:hlinkClick r:id="rId2"/>
              </a:rPr>
              <a:t>Le Commerce en 2018 – Insee Première N°1759 </a:t>
            </a:r>
            <a:endParaRPr lang="fr-FR" sz="1000" b="1" i="1" dirty="0" smtClean="0">
              <a:solidFill>
                <a:srgbClr val="0070C0"/>
              </a:solidFill>
              <a:latin typeface="Arial" panose="020B0604020202020204" pitchFamily="34" charset="0"/>
              <a:cs typeface="Arial" panose="020B0604020202020204" pitchFamily="34" charset="0"/>
            </a:endParaRPr>
          </a:p>
          <a:p>
            <a:pPr algn="just"/>
            <a:r>
              <a:rPr lang="fr-FR" sz="1000" b="1" i="1" dirty="0" smtClean="0">
                <a:solidFill>
                  <a:srgbClr val="0070C0"/>
                </a:solidFill>
                <a:latin typeface="Arial" panose="020B0604020202020204" pitchFamily="34" charset="0"/>
                <a:ea typeface="Arial" charset="0"/>
                <a:cs typeface="Arial" panose="020B0604020202020204" pitchFamily="34" charset="0"/>
              </a:rPr>
              <a:t>                   </a:t>
            </a:r>
            <a:endParaRPr lang="fr-FR" sz="1000" b="1" i="1" dirty="0">
              <a:solidFill>
                <a:srgbClr val="0070C0"/>
              </a:solidFill>
              <a:latin typeface="Arial" panose="020B0604020202020204" pitchFamily="34" charset="0"/>
              <a:ea typeface="Arial" charset="0"/>
              <a:cs typeface="Arial" panose="020B0604020202020204" pitchFamily="34" charset="0"/>
            </a:endParaRPr>
          </a:p>
        </p:txBody>
      </p:sp>
      <p:sp>
        <p:nvSpPr>
          <p:cNvPr id="15" name="Rectangle 14"/>
          <p:cNvSpPr/>
          <p:nvPr/>
        </p:nvSpPr>
        <p:spPr>
          <a:xfrm>
            <a:off x="1625654" y="3978644"/>
            <a:ext cx="8179528" cy="1911101"/>
          </a:xfrm>
          <a:prstGeom prst="rect">
            <a:avLst/>
          </a:prstGeom>
          <a:ln>
            <a:noFill/>
          </a:ln>
          <a:effectLst>
            <a:outerShdw blurRad="225425" dist="50800" dir="5220000" algn="ctr">
              <a:srgbClr val="000000">
                <a:alpha val="33000"/>
              </a:srgbClr>
            </a:outerShdw>
          </a:effectLst>
          <a:scene3d>
            <a:camera prst="orthographicFront"/>
            <a:lightRig rig="threePt" dir="t"/>
          </a:scene3d>
          <a:sp3d>
            <a:bevelT prst="relaxedInset"/>
          </a:sp3d>
        </p:spPr>
        <p:txBody>
          <a:bodyPr wrap="square">
            <a:spAutoFit/>
          </a:bodyPr>
          <a:lstStyle/>
          <a:p>
            <a:pPr>
              <a:lnSpc>
                <a:spcPct val="107000"/>
              </a:lnSpc>
              <a:spcAft>
                <a:spcPts val="800"/>
              </a:spcAft>
            </a:pPr>
            <a:r>
              <a:rPr lang="fr-FR" sz="2600" dirty="0" smtClean="0">
                <a:solidFill>
                  <a:prstClr val="black"/>
                </a:solidFill>
                <a:latin typeface="Arial" panose="020B0604020202020204" pitchFamily="34" charset="0"/>
                <a:ea typeface="Calibri" panose="020F0502020204030204" pitchFamily="34" charset="0"/>
                <a:cs typeface="Arial" panose="020B0604020202020204" pitchFamily="34" charset="0"/>
              </a:rPr>
              <a:t>Des univers et des secteurs différents </a:t>
            </a:r>
            <a:endParaRPr lang="fr-FR"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Alimentaire, automobile, habillement, assurance, art, immobilier, sport cosmétique, banque, industrie, services …</a:t>
            </a:r>
            <a:endParaRPr lang="fr-FR"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Les entreprise en B to B, les entreprises en B to C, les artisans, les sociétés de vente à distance, la vente directe, les Plateformes en ligne</a:t>
            </a:r>
            <a:endParaRPr lang="fr-FR"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281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364566" y="2209799"/>
            <a:ext cx="7934179" cy="34403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b="1" dirty="0">
              <a:solidFill>
                <a:schemeClr val="tx1">
                  <a:lumMod val="65000"/>
                  <a:lumOff val="35000"/>
                </a:schemeClr>
              </a:solidFill>
              <a:latin typeface="Arial" charset="0"/>
              <a:ea typeface="Arial" charset="0"/>
              <a:cs typeface="Arial" charset="0"/>
            </a:endParaRPr>
          </a:p>
          <a:p>
            <a:pPr algn="just"/>
            <a:r>
              <a:rPr lang="fr-FR" sz="1800" b="1" dirty="0" smtClean="0">
                <a:latin typeface="Arial" panose="020B0604020202020204" pitchFamily="34" charset="0"/>
                <a:cs typeface="Arial" panose="020B0604020202020204" pitchFamily="34" charset="0"/>
              </a:rPr>
              <a:t>La fonction commerciale </a:t>
            </a:r>
            <a:r>
              <a:rPr lang="fr-FR" sz="1800" dirty="0" smtClean="0">
                <a:latin typeface="Arial" panose="020B0604020202020204" pitchFamily="34" charset="0"/>
                <a:cs typeface="Arial" panose="020B0604020202020204" pitchFamily="34" charset="0"/>
              </a:rPr>
              <a:t>est indispensable à la croissance d’une entreprise. Présente dans </a:t>
            </a:r>
            <a:r>
              <a:rPr lang="fr-FR" sz="1800" b="1" dirty="0" smtClean="0">
                <a:latin typeface="Arial" panose="020B0604020202020204" pitchFamily="34" charset="0"/>
                <a:cs typeface="Arial" panose="020B0604020202020204" pitchFamily="34" charset="0"/>
              </a:rPr>
              <a:t>tous les secteurs d’activité </a:t>
            </a:r>
            <a:r>
              <a:rPr lang="fr-FR" sz="1800" dirty="0" smtClean="0">
                <a:latin typeface="Arial" panose="020B0604020202020204" pitchFamily="34" charset="0"/>
                <a:cs typeface="Arial" panose="020B0604020202020204" pitchFamily="34" charset="0"/>
              </a:rPr>
              <a:t>et dans </a:t>
            </a:r>
            <a:r>
              <a:rPr lang="fr-FR" sz="1800" b="1" dirty="0" smtClean="0">
                <a:latin typeface="Arial" panose="020B0604020202020204" pitchFamily="34" charset="0"/>
                <a:cs typeface="Arial" panose="020B0604020202020204" pitchFamily="34" charset="0"/>
              </a:rPr>
              <a:t>tous les types d’entreprises</a:t>
            </a:r>
            <a:r>
              <a:rPr lang="fr-FR" sz="1800" dirty="0" smtClean="0">
                <a:latin typeface="Arial" panose="020B0604020202020204" pitchFamily="34" charset="0"/>
                <a:cs typeface="Arial" panose="020B0604020202020204" pitchFamily="34" charset="0"/>
              </a:rPr>
              <a:t>, les métiers de commerciaux offrent de nombreuses </a:t>
            </a:r>
            <a:r>
              <a:rPr lang="fr-FR" sz="1800" b="1" dirty="0" smtClean="0">
                <a:latin typeface="Arial" panose="020B0604020202020204" pitchFamily="34" charset="0"/>
                <a:cs typeface="Arial" panose="020B0604020202020204" pitchFamily="34" charset="0"/>
              </a:rPr>
              <a:t>opportunités d’emploi.</a:t>
            </a:r>
          </a:p>
          <a:p>
            <a:pPr algn="just"/>
            <a:endParaRPr lang="fr-FR" sz="1800" b="1" dirty="0" smtClean="0">
              <a:latin typeface="Arial" panose="020B0604020202020204" pitchFamily="34" charset="0"/>
              <a:cs typeface="Arial" panose="020B0604020202020204" pitchFamily="34" charset="0"/>
            </a:endParaRPr>
          </a:p>
          <a:p>
            <a:pPr algn="just"/>
            <a:r>
              <a:rPr lang="fr-FR" sz="1800" b="1" dirty="0" smtClean="0">
                <a:latin typeface="Arial" panose="020B0604020202020204" pitchFamily="34" charset="0"/>
                <a:cs typeface="Arial" panose="020B0604020202020204" pitchFamily="34" charset="0"/>
              </a:rPr>
              <a:t>L’apparition des nouvelles technologies </a:t>
            </a:r>
            <a:r>
              <a:rPr lang="fr-FR" sz="1800" dirty="0" smtClean="0">
                <a:latin typeface="Arial" panose="020B0604020202020204" pitchFamily="34" charset="0"/>
                <a:cs typeface="Arial" panose="020B0604020202020204" pitchFamily="34" charset="0"/>
              </a:rPr>
              <a:t>transforme les métiers de la vente,  faire ses courses devant son ordinateur est une tendance </a:t>
            </a:r>
          </a:p>
          <a:p>
            <a:pPr algn="just"/>
            <a:r>
              <a:rPr lang="fr-FR" sz="1800" dirty="0" smtClean="0">
                <a:latin typeface="Arial" panose="020B0604020202020204" pitchFamily="34" charset="0"/>
                <a:cs typeface="Arial" panose="020B0604020202020204" pitchFamily="34" charset="0"/>
              </a:rPr>
              <a:t>Sur le marché de l’emploi, même si on demande toujours aux jeunes commerciaux  une aisance relationnelle, un ­savoir-être, une ­capacité de résilience, il faudra désormais </a:t>
            </a:r>
            <a:r>
              <a:rPr lang="fr-FR" sz="1800" b="1" dirty="0" smtClean="0">
                <a:latin typeface="Arial" panose="020B0604020202020204" pitchFamily="34" charset="0"/>
                <a:cs typeface="Arial" panose="020B0604020202020204" pitchFamily="34" charset="0"/>
              </a:rPr>
              <a:t>une maîtrise du numérique</a:t>
            </a:r>
            <a:r>
              <a:rPr lang="fr-FR" sz="1800" dirty="0" smtClean="0">
                <a:latin typeface="Arial" panose="020B0604020202020204" pitchFamily="34" charset="0"/>
                <a:cs typeface="Arial" panose="020B0604020202020204" pitchFamily="34" charset="0"/>
              </a:rPr>
              <a:t>.</a:t>
            </a:r>
          </a:p>
          <a:p>
            <a:pPr algn="just"/>
            <a:endParaRPr lang="fr-FR" sz="1800" b="1" dirty="0">
              <a:latin typeface="Arial" panose="020B0604020202020204" pitchFamily="34" charset="0"/>
              <a:cs typeface="Arial" panose="020B0604020202020204" pitchFamily="34" charset="0"/>
            </a:endParaRPr>
          </a:p>
          <a:p>
            <a:pPr algn="just"/>
            <a:endParaRPr lang="fr-FR" sz="1800" dirty="0" smtClean="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6" y="742089"/>
            <a:ext cx="6765970" cy="10634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just"/>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Un secteur </a:t>
            </a:r>
            <a:r>
              <a:rPr lang="fr-FR"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en pleine mutation qui </a:t>
            </a:r>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offre des opportunités d’emploi </a:t>
            </a:r>
            <a:r>
              <a:rPr lang="fr-FR"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et des </a:t>
            </a:r>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évolutions de carrière</a:t>
            </a:r>
          </a:p>
        </p:txBody>
      </p:sp>
      <p:sp>
        <p:nvSpPr>
          <p:cNvPr id="6" name="Rectangle 5">
            <a:extLst>
              <a:ext uri="{FF2B5EF4-FFF2-40B4-BE49-F238E27FC236}">
                <a16:creationId xmlns:a16="http://schemas.microsoft.com/office/drawing/2014/main" id="{7C637CC0-1A26-5347-92AF-2D60460EA8AF}"/>
              </a:ext>
            </a:extLst>
          </p:cNvPr>
          <p:cNvSpPr/>
          <p:nvPr/>
        </p:nvSpPr>
        <p:spPr>
          <a:xfrm>
            <a:off x="2883261" y="193926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02</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1248542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364566" y="1805528"/>
            <a:ext cx="7934179" cy="46352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b="1" dirty="0" smtClean="0">
              <a:solidFill>
                <a:schemeClr val="tx1">
                  <a:lumMod val="65000"/>
                  <a:lumOff val="35000"/>
                </a:schemeClr>
              </a:solidFill>
              <a:latin typeface="Arial" charset="0"/>
              <a:ea typeface="Arial" charset="0"/>
              <a:cs typeface="Arial" charset="0"/>
            </a:endParaRPr>
          </a:p>
          <a:p>
            <a:pPr algn="just"/>
            <a:endParaRPr lang="fr-FR" sz="1800" b="1" dirty="0">
              <a:solidFill>
                <a:schemeClr val="tx1">
                  <a:lumMod val="65000"/>
                  <a:lumOff val="35000"/>
                </a:schemeClr>
              </a:solidFill>
              <a:latin typeface="Arial" charset="0"/>
              <a:ea typeface="Arial" charset="0"/>
              <a:cs typeface="Arial" charset="0"/>
            </a:endParaRPr>
          </a:p>
          <a:p>
            <a:pPr algn="just"/>
            <a:endParaRPr lang="fr-FR" sz="1800" b="1" dirty="0" smtClean="0">
              <a:solidFill>
                <a:schemeClr val="tx1">
                  <a:lumMod val="65000"/>
                  <a:lumOff val="35000"/>
                </a:schemeClr>
              </a:solidFill>
              <a:latin typeface="Arial" charset="0"/>
              <a:ea typeface="Arial" charset="0"/>
              <a:cs typeface="Arial" charset="0"/>
            </a:endParaRPr>
          </a:p>
          <a:p>
            <a:pPr algn="just"/>
            <a:endParaRPr lang="fr-FR" sz="1800" b="1" dirty="0">
              <a:solidFill>
                <a:schemeClr val="tx1">
                  <a:lumMod val="65000"/>
                  <a:lumOff val="35000"/>
                </a:schemeClr>
              </a:solidFill>
              <a:latin typeface="Arial" charset="0"/>
              <a:ea typeface="Arial" charset="0"/>
              <a:cs typeface="Arial" charset="0"/>
            </a:endParaRPr>
          </a:p>
          <a:p>
            <a:pPr algn="just"/>
            <a:endParaRPr lang="fr-FR" sz="1800" dirty="0" smtClean="0">
              <a:latin typeface="Arial" panose="020B0604020202020204" pitchFamily="34" charset="0"/>
              <a:cs typeface="Arial" panose="020B0604020202020204" pitchFamily="34" charset="0"/>
            </a:endParaRPr>
          </a:p>
          <a:p>
            <a:pPr algn="just"/>
            <a:endParaRPr lang="fr-FR" sz="1800" dirty="0">
              <a:latin typeface="Arial" panose="020B0604020202020204" pitchFamily="34" charset="0"/>
              <a:cs typeface="Arial" panose="020B0604020202020204" pitchFamily="34" charset="0"/>
            </a:endParaRPr>
          </a:p>
          <a:p>
            <a:pPr algn="just"/>
            <a:r>
              <a:rPr lang="fr-FR" sz="1800" dirty="0">
                <a:latin typeface="Arial" panose="020B0604020202020204" pitchFamily="34" charset="0"/>
                <a:cs typeface="Arial" panose="020B0604020202020204" pitchFamily="34" charset="0"/>
              </a:rPr>
              <a:t>Le </a:t>
            </a:r>
            <a:r>
              <a:rPr lang="fr-FR" sz="1800" b="1" dirty="0">
                <a:latin typeface="Arial" panose="020B0604020202020204" pitchFamily="34" charset="0"/>
                <a:cs typeface="Arial" panose="020B0604020202020204" pitchFamily="34" charset="0"/>
              </a:rPr>
              <a:t>digital</a:t>
            </a:r>
            <a:r>
              <a:rPr lang="fr-FR" sz="1800" dirty="0">
                <a:latin typeface="Arial" panose="020B0604020202020204" pitchFamily="34" charset="0"/>
                <a:cs typeface="Arial" panose="020B0604020202020204" pitchFamily="34" charset="0"/>
              </a:rPr>
              <a:t> fait aujourd'hui partie intégrante de la force de vente, avec l'utilisation intensive de logiciels </a:t>
            </a:r>
            <a:r>
              <a:rPr lang="fr-FR" sz="1800" dirty="0" smtClean="0">
                <a:latin typeface="Arial" panose="020B0604020202020204" pitchFamily="34" charset="0"/>
                <a:cs typeface="Arial" panose="020B0604020202020204" pitchFamily="34" charset="0"/>
              </a:rPr>
              <a:t>GRC/CRM </a:t>
            </a:r>
            <a:r>
              <a:rPr lang="fr-FR" sz="1800" dirty="0">
                <a:latin typeface="Arial" panose="020B0604020202020204" pitchFamily="34" charset="0"/>
                <a:cs typeface="Arial" panose="020B0604020202020204" pitchFamily="34" charset="0"/>
              </a:rPr>
              <a:t>(gestion relation client) offrant toute une panoplie de services allant de la géolocalisation au call </a:t>
            </a:r>
            <a:r>
              <a:rPr lang="fr-FR" sz="1800" dirty="0" err="1">
                <a:latin typeface="Arial" panose="020B0604020202020204" pitchFamily="34" charset="0"/>
                <a:cs typeface="Arial" panose="020B0604020202020204" pitchFamily="34" charset="0"/>
              </a:rPr>
              <a:t>tracking</a:t>
            </a:r>
            <a:r>
              <a:rPr lang="fr-FR" sz="1800" dirty="0">
                <a:latin typeface="Arial" panose="020B0604020202020204" pitchFamily="34" charset="0"/>
                <a:cs typeface="Arial" panose="020B0604020202020204" pitchFamily="34" charset="0"/>
              </a:rPr>
              <a:t>, en passant par les argumentaires de vente. </a:t>
            </a:r>
            <a:endParaRPr lang="fr-FR" sz="1800" dirty="0" smtClean="0">
              <a:latin typeface="Arial" panose="020B0604020202020204" pitchFamily="34" charset="0"/>
              <a:cs typeface="Arial" panose="020B0604020202020204" pitchFamily="34" charset="0"/>
            </a:endParaRPr>
          </a:p>
          <a:p>
            <a:pPr algn="just"/>
            <a:endParaRPr lang="fr-FR" sz="1800" dirty="0">
              <a:latin typeface="Arial" panose="020B0604020202020204" pitchFamily="34" charset="0"/>
              <a:cs typeface="Arial" panose="020B0604020202020204" pitchFamily="34" charset="0"/>
            </a:endParaRPr>
          </a:p>
          <a:p>
            <a:pPr algn="just"/>
            <a:r>
              <a:rPr lang="fr-FR" sz="1800" dirty="0" smtClean="0">
                <a:latin typeface="Arial" panose="020B0604020202020204" pitchFamily="34" charset="0"/>
                <a:cs typeface="Arial" panose="020B0604020202020204" pitchFamily="34" charset="0"/>
              </a:rPr>
              <a:t>Cette </a:t>
            </a:r>
            <a:r>
              <a:rPr lang="fr-FR" sz="1800" dirty="0">
                <a:latin typeface="Arial" panose="020B0604020202020204" pitchFamily="34" charset="0"/>
                <a:cs typeface="Arial" panose="020B0604020202020204" pitchFamily="34" charset="0"/>
              </a:rPr>
              <a:t>concentration de potentiels facilite à la fois </a:t>
            </a:r>
            <a:r>
              <a:rPr lang="fr-FR" sz="1800" b="1" dirty="0">
                <a:latin typeface="Arial" panose="020B0604020202020204" pitchFamily="34" charset="0"/>
                <a:cs typeface="Arial" panose="020B0604020202020204" pitchFamily="34" charset="0"/>
              </a:rPr>
              <a:t>le repérage de clients </a:t>
            </a:r>
            <a:r>
              <a:rPr lang="fr-FR" sz="1800" dirty="0">
                <a:latin typeface="Arial" panose="020B0604020202020204" pitchFamily="34" charset="0"/>
                <a:cs typeface="Arial" panose="020B0604020202020204" pitchFamily="34" charset="0"/>
              </a:rPr>
              <a:t>à fort potentiel et </a:t>
            </a:r>
            <a:r>
              <a:rPr lang="fr-FR" sz="1800" b="1" dirty="0">
                <a:latin typeface="Arial" panose="020B0604020202020204" pitchFamily="34" charset="0"/>
                <a:cs typeface="Arial" panose="020B0604020202020204" pitchFamily="34" charset="0"/>
              </a:rPr>
              <a:t>l'identification de nouveaux prospects</a:t>
            </a:r>
            <a:r>
              <a:rPr lang="fr-FR" sz="1800" dirty="0">
                <a:latin typeface="Arial" panose="020B0604020202020204" pitchFamily="34" charset="0"/>
                <a:cs typeface="Arial" panose="020B0604020202020204" pitchFamily="34" charset="0"/>
              </a:rPr>
              <a:t>. Le tout en un minimum de temps. S'ajoutent les </a:t>
            </a:r>
            <a:r>
              <a:rPr lang="fr-FR" sz="1800" b="1" dirty="0">
                <a:latin typeface="Arial" panose="020B0604020202020204" pitchFamily="34" charset="0"/>
                <a:cs typeface="Arial" panose="020B0604020202020204" pitchFamily="34" charset="0"/>
              </a:rPr>
              <a:t>réseaux sociaux </a:t>
            </a:r>
            <a:r>
              <a:rPr lang="fr-FR" sz="1800" dirty="0">
                <a:latin typeface="Arial" panose="020B0604020202020204" pitchFamily="34" charset="0"/>
                <a:cs typeface="Arial" panose="020B0604020202020204" pitchFamily="34" charset="0"/>
              </a:rPr>
              <a:t>qui permettent de cerner les centres d'intérêt et les habitudes de consommation, sans oublier le data, outil désormais indispensable pour optimiser les relations avec la clientèle</a:t>
            </a:r>
            <a:r>
              <a:rPr lang="fr-FR" sz="1800" dirty="0" smtClean="0">
                <a:latin typeface="Arial" panose="020B0604020202020204" pitchFamily="34" charset="0"/>
                <a:cs typeface="Arial" panose="020B0604020202020204" pitchFamily="34" charset="0"/>
              </a:rPr>
              <a:t>.</a:t>
            </a:r>
          </a:p>
          <a:p>
            <a:pPr algn="just"/>
            <a:endParaRPr lang="fr-FR" sz="1800" dirty="0">
              <a:latin typeface="Arial" panose="020B0604020202020204" pitchFamily="34" charset="0"/>
              <a:cs typeface="Arial" panose="020B0604020202020204" pitchFamily="34" charset="0"/>
            </a:endParaRPr>
          </a:p>
          <a:p>
            <a:pPr algn="just"/>
            <a:r>
              <a:rPr lang="fr-FR" sz="1800" dirty="0" smtClean="0">
                <a:latin typeface="Arial" panose="020B0604020202020204" pitchFamily="34" charset="0"/>
                <a:cs typeface="Arial" panose="020B0604020202020204" pitchFamily="34" charset="0"/>
              </a:rPr>
              <a:t>Les </a:t>
            </a:r>
            <a:r>
              <a:rPr lang="fr-FR" sz="1800" dirty="0">
                <a:latin typeface="Arial" panose="020B0604020202020204" pitchFamily="34" charset="0"/>
                <a:cs typeface="Arial" panose="020B0604020202020204" pitchFamily="34" charset="0"/>
              </a:rPr>
              <a:t>carrières commerciales offrent de </a:t>
            </a:r>
            <a:r>
              <a:rPr lang="fr-FR" sz="1800" b="1" dirty="0">
                <a:latin typeface="Arial" panose="020B0604020202020204" pitchFamily="34" charset="0"/>
                <a:cs typeface="Arial" panose="020B0604020202020204" pitchFamily="34" charset="0"/>
              </a:rPr>
              <a:t>belles perspectives d’évolution</a:t>
            </a:r>
            <a:r>
              <a:rPr lang="fr-FR" sz="1800" dirty="0">
                <a:latin typeface="Arial" panose="020B0604020202020204" pitchFamily="34" charset="0"/>
                <a:cs typeface="Arial" panose="020B0604020202020204" pitchFamily="34" charset="0"/>
              </a:rPr>
              <a:t>, pouvant mener à des postes de </a:t>
            </a:r>
            <a:r>
              <a:rPr lang="fr-FR" sz="1800" dirty="0" smtClean="0">
                <a:latin typeface="Arial" panose="020B0604020202020204" pitchFamily="34" charset="0"/>
                <a:cs typeface="Arial" panose="020B0604020202020204" pitchFamily="34" charset="0"/>
              </a:rPr>
              <a:t>direction. </a:t>
            </a:r>
            <a:r>
              <a:rPr lang="fr-FR" sz="1800" dirty="0">
                <a:latin typeface="Arial" panose="020B0604020202020204" pitchFamily="34" charset="0"/>
                <a:cs typeface="Arial" panose="020B0604020202020204" pitchFamily="34" charset="0"/>
              </a:rPr>
              <a:t>Selon leurs résultats, les commerciaux peuvent accéder à un statut de cadres, responsables d’un secteur géographique, d’une famille de produits, d’un magasin... </a:t>
            </a:r>
            <a:endParaRPr lang="fr-FR" sz="1800" dirty="0" smtClean="0">
              <a:latin typeface="Arial" panose="020B0604020202020204" pitchFamily="34" charset="0"/>
              <a:cs typeface="Arial" panose="020B0604020202020204" pitchFamily="34" charset="0"/>
            </a:endParaRPr>
          </a:p>
          <a:p>
            <a:pPr algn="just"/>
            <a:endParaRPr lang="fr-FR" sz="1800" dirty="0" smtClean="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6" y="742089"/>
            <a:ext cx="6765970" cy="10634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just"/>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Un secteur </a:t>
            </a:r>
            <a:r>
              <a:rPr lang="fr-FR"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en pleine mutation qui </a:t>
            </a:r>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offre des opportunités d’emploi </a:t>
            </a:r>
            <a:r>
              <a:rPr lang="fr-FR"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et des </a:t>
            </a:r>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évolutions de carrière</a:t>
            </a:r>
          </a:p>
        </p:txBody>
      </p:sp>
      <p:sp>
        <p:nvSpPr>
          <p:cNvPr id="6" name="Rectangle 5">
            <a:extLst>
              <a:ext uri="{FF2B5EF4-FFF2-40B4-BE49-F238E27FC236}">
                <a16:creationId xmlns:a16="http://schemas.microsoft.com/office/drawing/2014/main" id="{7C637CC0-1A26-5347-92AF-2D60460EA8AF}"/>
              </a:ext>
            </a:extLst>
          </p:cNvPr>
          <p:cNvSpPr/>
          <p:nvPr/>
        </p:nvSpPr>
        <p:spPr>
          <a:xfrm>
            <a:off x="2883261" y="193926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02</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04964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694038" y="3386395"/>
            <a:ext cx="8178461" cy="17007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3615986" y="979158"/>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702671" y="1480984"/>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
        <p:nvSpPr>
          <p:cNvPr id="9" name="Titre 1">
            <a:extLst>
              <a:ext uri="{FF2B5EF4-FFF2-40B4-BE49-F238E27FC236}">
                <a16:creationId xmlns:a16="http://schemas.microsoft.com/office/drawing/2014/main" id="{E969B6F7-1B6C-A545-80A3-5A8208E8E1B7}"/>
              </a:ext>
            </a:extLst>
          </p:cNvPr>
          <p:cNvSpPr txBox="1">
            <a:spLocks/>
          </p:cNvSpPr>
          <p:nvPr/>
        </p:nvSpPr>
        <p:spPr>
          <a:xfrm>
            <a:off x="1771082" y="2536005"/>
            <a:ext cx="8178461" cy="17007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2" name="Titre 1">
            <a:extLst>
              <a:ext uri="{FF2B5EF4-FFF2-40B4-BE49-F238E27FC236}">
                <a16:creationId xmlns:a16="http://schemas.microsoft.com/office/drawing/2014/main" id="{E969B6F7-1B6C-A545-80A3-5A8208E8E1B7}"/>
              </a:ext>
            </a:extLst>
          </p:cNvPr>
          <p:cNvSpPr txBox="1">
            <a:spLocks/>
          </p:cNvSpPr>
          <p:nvPr/>
        </p:nvSpPr>
        <p:spPr>
          <a:xfrm>
            <a:off x="1923482" y="2346026"/>
            <a:ext cx="8178461" cy="17007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pic>
        <p:nvPicPr>
          <p:cNvPr id="15" name="Image 14" descr="https://prospecvente.com/wp-content/uploads/2015/04/vendeur-auto.jpg"/>
          <p:cNvPicPr/>
          <p:nvPr/>
        </p:nvPicPr>
        <p:blipFill>
          <a:blip r:embed="rId2">
            <a:extLst>
              <a:ext uri="{28A0092B-C50C-407E-A947-70E740481C1C}">
                <a14:useLocalDpi xmlns:a14="http://schemas.microsoft.com/office/drawing/2010/main" val="0"/>
              </a:ext>
            </a:extLst>
          </a:blip>
          <a:srcRect/>
          <a:stretch>
            <a:fillRect/>
          </a:stretch>
        </p:blipFill>
        <p:spPr bwMode="auto">
          <a:xfrm>
            <a:off x="791964" y="1814078"/>
            <a:ext cx="804990" cy="1807961"/>
          </a:xfrm>
          <a:prstGeom prst="rect">
            <a:avLst/>
          </a:prstGeom>
          <a:noFill/>
          <a:ln>
            <a:noFill/>
          </a:ln>
        </p:spPr>
      </p:pic>
      <p:sp>
        <p:nvSpPr>
          <p:cNvPr id="7" name="Rectangle 6"/>
          <p:cNvSpPr/>
          <p:nvPr/>
        </p:nvSpPr>
        <p:spPr>
          <a:xfrm>
            <a:off x="1716608" y="1814078"/>
            <a:ext cx="7982607" cy="984885"/>
          </a:xfrm>
          <a:prstGeom prst="rect">
            <a:avLst/>
          </a:prstGeom>
        </p:spPr>
        <p:txBody>
          <a:bodyPr wrap="square">
            <a:spAutoFit/>
          </a:bodyPr>
          <a:lstStyle/>
          <a:p>
            <a:pPr algn="just"/>
            <a:r>
              <a:rPr lang="fr-FR" sz="2000" b="1" dirty="0">
                <a:latin typeface="Arial" panose="020B0604020202020204" pitchFamily="34" charset="0"/>
                <a:cs typeface="Arial" panose="020B0604020202020204" pitchFamily="34" charset="0"/>
              </a:rPr>
              <a:t>Le </a:t>
            </a:r>
            <a:r>
              <a:rPr lang="fr-FR" sz="2000" b="1" dirty="0" smtClean="0">
                <a:latin typeface="Arial" panose="020B0604020202020204" pitchFamily="34" charset="0"/>
                <a:cs typeface="Arial" panose="020B0604020202020204" pitchFamily="34" charset="0"/>
              </a:rPr>
              <a:t> Vendeur </a:t>
            </a:r>
            <a:r>
              <a:rPr lang="fr-FR" sz="2000" b="1" dirty="0">
                <a:latin typeface="Arial" panose="020B0604020202020204" pitchFamily="34" charset="0"/>
                <a:cs typeface="Arial" panose="020B0604020202020204" pitchFamily="34" charset="0"/>
              </a:rPr>
              <a:t>Conseiller Commercial </a:t>
            </a:r>
            <a:r>
              <a:rPr lang="fr-FR" dirty="0">
                <a:latin typeface="Arial" panose="020B0604020202020204" pitchFamily="34" charset="0"/>
                <a:cs typeface="Arial" panose="020B0604020202020204" pitchFamily="34" charset="0"/>
              </a:rPr>
              <a:t>exerce son activité au sein d'entreprises </a:t>
            </a:r>
            <a:r>
              <a:rPr lang="fr-FR" dirty="0" smtClean="0">
                <a:latin typeface="Arial" panose="020B0604020202020204" pitchFamily="34" charset="0"/>
                <a:cs typeface="Arial" panose="020B0604020202020204" pitchFamily="34" charset="0"/>
              </a:rPr>
              <a:t>commerciales, </a:t>
            </a:r>
            <a:r>
              <a:rPr lang="fr-FR" dirty="0">
                <a:latin typeface="Arial" panose="020B0604020202020204" pitchFamily="34" charset="0"/>
                <a:cs typeface="Arial" panose="020B0604020202020204" pitchFamily="34" charset="0"/>
              </a:rPr>
              <a:t>industrielles et </a:t>
            </a:r>
            <a:r>
              <a:rPr lang="fr-FR" dirty="0" smtClean="0">
                <a:latin typeface="Arial" panose="020B0604020202020204" pitchFamily="34" charset="0"/>
                <a:cs typeface="Arial" panose="020B0604020202020204" pitchFamily="34" charset="0"/>
              </a:rPr>
              <a:t>agricoles et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services</a:t>
            </a:r>
            <a:r>
              <a:rPr lang="fr-FR" sz="20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Il intervient </a:t>
            </a:r>
            <a:r>
              <a:rPr lang="fr-FR" dirty="0">
                <a:latin typeface="Arial" panose="020B0604020202020204" pitchFamily="34" charset="0"/>
                <a:cs typeface="Arial" panose="020B0604020202020204" pitchFamily="34" charset="0"/>
              </a:rPr>
              <a:t>essentiellement dans le contexte de ventes simples en face à </a:t>
            </a:r>
            <a:r>
              <a:rPr lang="fr-FR" dirty="0" smtClean="0">
                <a:latin typeface="Arial" panose="020B0604020202020204" pitchFamily="34" charset="0"/>
                <a:cs typeface="Arial" panose="020B0604020202020204" pitchFamily="34" charset="0"/>
              </a:rPr>
              <a:t>face,</a:t>
            </a:r>
            <a:endParaRPr lang="fr-FR" dirty="0">
              <a:latin typeface="Arial" panose="020B0604020202020204" pitchFamily="34" charset="0"/>
              <a:cs typeface="Arial" panose="020B0604020202020204" pitchFamily="34" charset="0"/>
            </a:endParaRPr>
          </a:p>
        </p:txBody>
      </p:sp>
      <p:sp>
        <p:nvSpPr>
          <p:cNvPr id="16" name="Titre 1">
            <a:extLst>
              <a:ext uri="{FF2B5EF4-FFF2-40B4-BE49-F238E27FC236}">
                <a16:creationId xmlns:a16="http://schemas.microsoft.com/office/drawing/2014/main" id="{E969B6F7-1B6C-A545-80A3-5A8208E8E1B7}"/>
              </a:ext>
            </a:extLst>
          </p:cNvPr>
          <p:cNvSpPr txBox="1">
            <a:spLocks/>
          </p:cNvSpPr>
          <p:nvPr/>
        </p:nvSpPr>
        <p:spPr>
          <a:xfrm>
            <a:off x="1618682" y="2041225"/>
            <a:ext cx="8178461" cy="1996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7" name="Rectangle 16"/>
          <p:cNvSpPr/>
          <p:nvPr/>
        </p:nvSpPr>
        <p:spPr>
          <a:xfrm>
            <a:off x="666801" y="3852955"/>
            <a:ext cx="7546345" cy="2062103"/>
          </a:xfrm>
          <a:prstGeom prst="rect">
            <a:avLst/>
          </a:prstGeom>
        </p:spPr>
        <p:txBody>
          <a:bodyPr wrap="square">
            <a:spAutoFit/>
          </a:bodyPr>
          <a:lstStyle/>
          <a:p>
            <a:pPr algn="just"/>
            <a:r>
              <a:rPr lang="fr-FR" sz="2000" b="1" dirty="0">
                <a:latin typeface="Arial" panose="020B0604020202020204" pitchFamily="34" charset="0"/>
                <a:cs typeface="Arial" panose="020B0604020202020204" pitchFamily="34" charset="0"/>
              </a:rPr>
              <a:t>Le Conseiller Relation Commerciale à Distance  </a:t>
            </a:r>
            <a:r>
              <a:rPr lang="fr-FR" dirty="0">
                <a:latin typeface="Arial" panose="020B0604020202020204" pitchFamily="34" charset="0"/>
                <a:cs typeface="Arial" panose="020B0604020202020204" pitchFamily="34" charset="0"/>
              </a:rPr>
              <a:t>(téléconseiller, télévendeur) exerce son  exerce son activité au sein de plateformes en </a:t>
            </a:r>
            <a:r>
              <a:rPr lang="fr-FR" dirty="0" smtClean="0">
                <a:latin typeface="Arial" panose="020B0604020202020204" pitchFamily="34" charset="0"/>
                <a:cs typeface="Arial" panose="020B0604020202020204" pitchFamily="34" charset="0"/>
              </a:rPr>
              <a:t>ligne. Il  </a:t>
            </a:r>
            <a:r>
              <a:rPr lang="fr-FR" dirty="0">
                <a:latin typeface="Arial" panose="020B0604020202020204" pitchFamily="34" charset="0"/>
                <a:cs typeface="Arial" panose="020B0604020202020204" pitchFamily="34" charset="0"/>
              </a:rPr>
              <a:t>assure des missions de service, de conseil, de gestion et de démarche commerciale auprès de particuliers et de professionnels. </a:t>
            </a:r>
          </a:p>
          <a:p>
            <a:pPr algn="just"/>
            <a:r>
              <a:rPr lang="fr-FR" dirty="0">
                <a:latin typeface="Arial" panose="020B0604020202020204" pitchFamily="34" charset="0"/>
                <a:cs typeface="Arial" panose="020B0604020202020204" pitchFamily="34" charset="0"/>
              </a:rPr>
              <a:t>Il utilise en permanence et en simultané le téléphone couplé à l'informatique et les applicatifs associés : logiciel de gestion de la relation client, Intranet, Internet. </a:t>
            </a:r>
          </a:p>
        </p:txBody>
      </p:sp>
      <p:pic>
        <p:nvPicPr>
          <p:cNvPr id="18" name="Image 17" descr="top2emploi : Téléconseiller(e) (FrancophoneArabophoneAnglophone)"/>
          <p:cNvPicPr/>
          <p:nvPr/>
        </p:nvPicPr>
        <p:blipFill>
          <a:blip r:embed="rId3">
            <a:extLst>
              <a:ext uri="{28A0092B-C50C-407E-A947-70E740481C1C}">
                <a14:useLocalDpi xmlns:a14="http://schemas.microsoft.com/office/drawing/2010/main" val="0"/>
              </a:ext>
            </a:extLst>
          </a:blip>
          <a:srcRect/>
          <a:stretch>
            <a:fillRect/>
          </a:stretch>
        </p:blipFill>
        <p:spPr bwMode="auto">
          <a:xfrm>
            <a:off x="8240383" y="4412746"/>
            <a:ext cx="1590675" cy="1191260"/>
          </a:xfrm>
          <a:prstGeom prst="rect">
            <a:avLst/>
          </a:prstGeom>
          <a:noFill/>
          <a:ln>
            <a:noFill/>
          </a:ln>
        </p:spPr>
      </p:pic>
      <p:sp>
        <p:nvSpPr>
          <p:cNvPr id="19" name="Titre 1">
            <a:extLst>
              <a:ext uri="{FF2B5EF4-FFF2-40B4-BE49-F238E27FC236}">
                <a16:creationId xmlns:a16="http://schemas.microsoft.com/office/drawing/2014/main" id="{B733B518-49CE-E745-A414-ACAAF72F7B4C}"/>
              </a:ext>
            </a:extLst>
          </p:cNvPr>
          <p:cNvSpPr txBox="1">
            <a:spLocks/>
          </p:cNvSpPr>
          <p:nvPr/>
        </p:nvSpPr>
        <p:spPr>
          <a:xfrm>
            <a:off x="2673350" y="861724"/>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Découverte des métiers </a:t>
            </a:r>
            <a:endParaRPr lang="fr-FR" sz="1600" dirty="0">
              <a:solidFill>
                <a:schemeClr val="tx1">
                  <a:lumMod val="65000"/>
                  <a:lumOff val="35000"/>
                </a:schemeClr>
              </a:solidFill>
              <a:latin typeface="Arial" charset="0"/>
              <a:ea typeface="Arial" charset="0"/>
              <a:cs typeface="Arial" charset="0"/>
            </a:endParaRPr>
          </a:p>
        </p:txBody>
      </p:sp>
      <p:sp>
        <p:nvSpPr>
          <p:cNvPr id="3" name="Rectangle 2"/>
          <p:cNvSpPr/>
          <p:nvPr/>
        </p:nvSpPr>
        <p:spPr>
          <a:xfrm>
            <a:off x="1743844" y="2762253"/>
            <a:ext cx="8004335" cy="923330"/>
          </a:xfrm>
          <a:prstGeom prst="rect">
            <a:avLst/>
          </a:prstGeom>
        </p:spPr>
        <p:txBody>
          <a:bodyPr wrap="square">
            <a:spAutoFit/>
          </a:bodyPr>
          <a:lstStyle/>
          <a:p>
            <a:pPr algn="just"/>
            <a:r>
              <a:rPr lang="fr-FR" dirty="0" smtClean="0">
                <a:latin typeface="Arial" panose="020B0604020202020204" pitchFamily="34" charset="0"/>
                <a:cs typeface="Arial" panose="020B0604020202020204" pitchFamily="34" charset="0"/>
              </a:rPr>
              <a:t>Il  </a:t>
            </a:r>
            <a:r>
              <a:rPr lang="fr-FR" dirty="0">
                <a:latin typeface="Arial" panose="020B0604020202020204" pitchFamily="34" charset="0"/>
                <a:cs typeface="Arial" panose="020B0604020202020204" pitchFamily="34" charset="0"/>
              </a:rPr>
              <a:t>prépare ses ventes en approfondissant sa connaissance des produits ou services commercialisés afin de pouvoir conseiller les clients et prospects, et développe un argumentaire adapté aux prestations à fournir</a:t>
            </a:r>
            <a:r>
              <a:rPr lang="fr-FR" dirty="0">
                <a:solidFill>
                  <a:srgbClr val="787878"/>
                </a:solidFill>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34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673350" y="861724"/>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Découverte des métiers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
        <p:nvSpPr>
          <p:cNvPr id="4" name="Rectangle 3"/>
          <p:cNvSpPr/>
          <p:nvPr/>
        </p:nvSpPr>
        <p:spPr>
          <a:xfrm>
            <a:off x="4206240" y="2104577"/>
            <a:ext cx="5398611" cy="2031325"/>
          </a:xfrm>
          <a:prstGeom prst="rect">
            <a:avLst/>
          </a:prstGeom>
        </p:spPr>
        <p:txBody>
          <a:bodyPr wrap="square">
            <a:spAutoFit/>
          </a:bodyPr>
          <a:lstStyle/>
          <a:p>
            <a:pPr algn="just"/>
            <a:r>
              <a:rPr lang="fr-FR" dirty="0">
                <a:latin typeface="Arial" panose="020B0604020202020204" pitchFamily="34" charset="0"/>
                <a:cs typeface="Arial" panose="020B0604020202020204" pitchFamily="34" charset="0"/>
              </a:rPr>
              <a:t>La mission </a:t>
            </a:r>
            <a:r>
              <a:rPr lang="fr-FR" dirty="0" smtClean="0">
                <a:latin typeface="Arial" panose="020B0604020202020204" pitchFamily="34" charset="0"/>
                <a:cs typeface="Arial" panose="020B0604020202020204" pitchFamily="34" charset="0"/>
              </a:rPr>
              <a:t>de </a:t>
            </a:r>
            <a:r>
              <a:rPr lang="fr-FR" b="1" dirty="0" smtClean="0">
                <a:latin typeface="Arial" panose="020B0604020202020204" pitchFamily="34" charset="0"/>
                <a:cs typeface="Arial" panose="020B0604020202020204" pitchFamily="34" charset="0"/>
              </a:rPr>
              <a:t>L’attaché </a:t>
            </a:r>
            <a:r>
              <a:rPr lang="fr-FR" b="1" dirty="0">
                <a:latin typeface="Arial" panose="020B0604020202020204" pitchFamily="34" charset="0"/>
                <a:cs typeface="Arial" panose="020B0604020202020204" pitchFamily="34" charset="0"/>
              </a:rPr>
              <a:t>commercial </a:t>
            </a:r>
            <a:r>
              <a:rPr lang="fr-FR" dirty="0" smtClean="0">
                <a:latin typeface="Arial" panose="020B0604020202020204" pitchFamily="34" charset="0"/>
                <a:cs typeface="Arial" panose="020B0604020202020204" pitchFamily="34" charset="0"/>
              </a:rPr>
              <a:t>est </a:t>
            </a:r>
            <a:r>
              <a:rPr lang="fr-FR" dirty="0">
                <a:latin typeface="Arial" panose="020B0604020202020204" pitchFamily="34" charset="0"/>
                <a:cs typeface="Arial" panose="020B0604020202020204" pitchFamily="34" charset="0"/>
              </a:rPr>
              <a:t>d’accompagner le client/usager tout au long du processus commercial et d’intervenir sur l’ensemble des activités avant, pendant et après l’achat : conseils, prospection, animation, devis, veille, visites, négociation-vente/achat, suivi après-vente/achat.. </a:t>
            </a:r>
            <a:endParaRPr lang="fr-FR" dirty="0" smtClean="0">
              <a:latin typeface="Arial" panose="020B0604020202020204" pitchFamily="34" charset="0"/>
              <a:cs typeface="Arial" panose="020B0604020202020204" pitchFamily="34" charset="0"/>
            </a:endParaRPr>
          </a:p>
        </p:txBody>
      </p:sp>
      <p:pic>
        <p:nvPicPr>
          <p:cNvPr id="12" name="Image 11" descr="Formation Action Commerciale et Relation Client aux Antilles"/>
          <p:cNvPicPr/>
          <p:nvPr/>
        </p:nvPicPr>
        <p:blipFill>
          <a:blip r:embed="rId2">
            <a:extLst>
              <a:ext uri="{28A0092B-C50C-407E-A947-70E740481C1C}">
                <a14:useLocalDpi xmlns:a14="http://schemas.microsoft.com/office/drawing/2010/main" val="0"/>
              </a:ext>
            </a:extLst>
          </a:blip>
          <a:srcRect/>
          <a:stretch>
            <a:fillRect/>
          </a:stretch>
        </p:blipFill>
        <p:spPr bwMode="auto">
          <a:xfrm>
            <a:off x="1357252" y="2166584"/>
            <a:ext cx="2848988" cy="1969318"/>
          </a:xfrm>
          <a:prstGeom prst="rect">
            <a:avLst/>
          </a:prstGeom>
          <a:noFill/>
          <a:ln>
            <a:noFill/>
          </a:ln>
        </p:spPr>
      </p:pic>
      <p:sp>
        <p:nvSpPr>
          <p:cNvPr id="5" name="Rectangle 4"/>
          <p:cNvSpPr/>
          <p:nvPr/>
        </p:nvSpPr>
        <p:spPr>
          <a:xfrm>
            <a:off x="1279599" y="4217147"/>
            <a:ext cx="8616742" cy="2308324"/>
          </a:xfrm>
          <a:prstGeom prst="rect">
            <a:avLst/>
          </a:prstGeom>
        </p:spPr>
        <p:txBody>
          <a:bodyPr wrap="square">
            <a:spAutoFit/>
          </a:bodyPr>
          <a:lstStyle/>
          <a:p>
            <a:pPr algn="just"/>
            <a:r>
              <a:rPr lang="fr-FR" dirty="0">
                <a:latin typeface="Arial" panose="020B0604020202020204" pitchFamily="34" charset="0"/>
                <a:cs typeface="Arial" panose="020B0604020202020204" pitchFamily="34" charset="0"/>
              </a:rPr>
              <a:t>Sa clientèle est constituée d'entreprises, de collectivités locales, d'organisations professionnelles, ou de </a:t>
            </a:r>
            <a:r>
              <a:rPr lang="fr-FR" dirty="0" smtClean="0">
                <a:latin typeface="Arial" panose="020B0604020202020204" pitchFamily="34" charset="0"/>
                <a:cs typeface="Arial" panose="020B0604020202020204" pitchFamily="34" charset="0"/>
              </a:rPr>
              <a:t>particuliers.</a:t>
            </a:r>
          </a:p>
          <a:p>
            <a:r>
              <a:rPr lang="fr-FR" dirty="0" smtClean="0">
                <a:latin typeface="Arial" panose="020B0604020202020204" pitchFamily="34" charset="0"/>
                <a:cs typeface="Arial" panose="020B0604020202020204" pitchFamily="34" charset="0"/>
              </a:rPr>
              <a:t>L'Attaché </a:t>
            </a:r>
            <a:r>
              <a:rPr lang="fr-FR" dirty="0">
                <a:latin typeface="Arial" panose="020B0604020202020204" pitchFamily="34" charset="0"/>
                <a:cs typeface="Arial" panose="020B0604020202020204" pitchFamily="34" charset="0"/>
              </a:rPr>
              <a:t>Commercial peut exercer sa fonction au sein de structures </a:t>
            </a:r>
            <a:r>
              <a:rPr lang="fr-FR" dirty="0" smtClean="0">
                <a:latin typeface="Arial" panose="020B0604020202020204" pitchFamily="34" charset="0"/>
                <a:cs typeface="Arial" panose="020B0604020202020204" pitchFamily="34" charset="0"/>
              </a:rPr>
              <a:t>B to B </a:t>
            </a:r>
            <a:r>
              <a:rPr lang="fr-FR" dirty="0">
                <a:latin typeface="Arial" panose="020B0604020202020204" pitchFamily="34" charset="0"/>
                <a:cs typeface="Arial" panose="020B0604020202020204" pitchFamily="34" charset="0"/>
              </a:rPr>
              <a:t>ou </a:t>
            </a:r>
            <a:r>
              <a:rPr lang="fr-FR" dirty="0" smtClean="0">
                <a:latin typeface="Arial" panose="020B0604020202020204" pitchFamily="34" charset="0"/>
                <a:cs typeface="Arial" panose="020B0604020202020204" pitchFamily="34" charset="0"/>
              </a:rPr>
              <a:t>B to C</a:t>
            </a:r>
            <a:r>
              <a:rPr lang="fr-FR" dirty="0">
                <a:latin typeface="Arial" panose="020B0604020202020204" pitchFamily="34" charset="0"/>
                <a:cs typeface="Arial" panose="020B0604020202020204" pitchFamily="34" charset="0"/>
              </a:rPr>
              <a:t>, relevant du commerce et de la distribution, de l'industrie, des banques et des assurances ou des services aux </a:t>
            </a:r>
            <a:r>
              <a:rPr lang="fr-FR" dirty="0" smtClean="0">
                <a:latin typeface="Arial" panose="020B0604020202020204" pitchFamily="34" charset="0"/>
                <a:cs typeface="Arial" panose="020B0604020202020204" pitchFamily="34" charset="0"/>
              </a:rPr>
              <a:t>entreprises.                                                                                                                                                            </a:t>
            </a:r>
            <a:endParaRPr lang="fr-FR"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Autres </a:t>
            </a:r>
            <a:r>
              <a:rPr lang="fr-FR" b="1" dirty="0">
                <a:latin typeface="Arial" panose="020B0604020202020204" pitchFamily="34" charset="0"/>
                <a:cs typeface="Arial" panose="020B0604020202020204" pitchFamily="34" charset="0"/>
              </a:rPr>
              <a:t>appellation possibles : Technico-commercial, Conseiller commercial, Chargé de clientèle, Conseiller financier  (banque, assurance…)</a:t>
            </a:r>
          </a:p>
        </p:txBody>
      </p:sp>
    </p:spTree>
    <p:extLst>
      <p:ext uri="{BB962C8B-B14F-4D97-AF65-F5344CB8AC3E}">
        <p14:creationId xmlns:p14="http://schemas.microsoft.com/office/powerpoint/2010/main" val="291000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B6F7-1B6C-A545-80A3-5A8208E8E1B7}"/>
              </a:ext>
            </a:extLst>
          </p:cNvPr>
          <p:cNvSpPr txBox="1">
            <a:spLocks/>
          </p:cNvSpPr>
          <p:nvPr/>
        </p:nvSpPr>
        <p:spPr>
          <a:xfrm>
            <a:off x="1055078" y="4760421"/>
            <a:ext cx="8742066" cy="1181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1" name="ZoneTexte 10">
            <a:extLst>
              <a:ext uri="{FF2B5EF4-FFF2-40B4-BE49-F238E27FC236}">
                <a16:creationId xmlns:a16="http://schemas.microsoft.com/office/drawing/2014/main"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id="{B733B518-49CE-E745-A414-ACAAF72F7B4C}"/>
              </a:ext>
            </a:extLst>
          </p:cNvPr>
          <p:cNvSpPr txBox="1">
            <a:spLocks/>
          </p:cNvSpPr>
          <p:nvPr/>
        </p:nvSpPr>
        <p:spPr>
          <a:xfrm>
            <a:off x="2771925" y="1007033"/>
            <a:ext cx="5602818"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Présentation des métiers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
        <p:nvSpPr>
          <p:cNvPr id="3" name="Rectangle 2"/>
          <p:cNvSpPr/>
          <p:nvPr/>
        </p:nvSpPr>
        <p:spPr>
          <a:xfrm>
            <a:off x="928956" y="1874673"/>
            <a:ext cx="6231499" cy="2862322"/>
          </a:xfrm>
          <a:prstGeom prst="rect">
            <a:avLst/>
          </a:prstGeom>
        </p:spPr>
        <p:txBody>
          <a:bodyPr wrap="square">
            <a:spAutoFit/>
          </a:bodyPr>
          <a:lstStyle/>
          <a:p>
            <a:pPr algn="just"/>
            <a:r>
              <a:rPr lang="fr-FR" b="1" dirty="0">
                <a:latin typeface="Arial" panose="020B0604020202020204" pitchFamily="34" charset="0"/>
                <a:cs typeface="Arial" panose="020B0604020202020204" pitchFamily="34" charset="0"/>
              </a:rPr>
              <a:t>Le Responsable  Commercial </a:t>
            </a:r>
            <a:r>
              <a:rPr lang="fr-FR" dirty="0">
                <a:latin typeface="Arial" panose="020B0604020202020204" pitchFamily="34" charset="0"/>
                <a:cs typeface="Arial" panose="020B0604020202020204" pitchFamily="34" charset="0"/>
              </a:rPr>
              <a:t>exerce au sein d'entreprises, d'établissements ou d'agences relevant de secteurs </a:t>
            </a:r>
            <a:r>
              <a:rPr lang="fr-FR" dirty="0" smtClean="0">
                <a:latin typeface="Arial" panose="020B0604020202020204" pitchFamily="34" charset="0"/>
                <a:cs typeface="Arial" panose="020B0604020202020204" pitchFamily="34" charset="0"/>
              </a:rPr>
              <a:t>diversifiés </a:t>
            </a:r>
            <a:r>
              <a:rPr lang="fr-FR" dirty="0">
                <a:latin typeface="Arial" panose="020B0604020202020204" pitchFamily="34" charset="0"/>
                <a:cs typeface="Arial" panose="020B0604020202020204" pitchFamily="34" charset="0"/>
              </a:rPr>
              <a:t>comme l'industrie, l'immobilier, les transports, les communications, la banque, l'assurance, les prestations d'ingénierie et de conseil, les médias, les hautes technologies,…. Selon le secteur d'activités, la clientèle peut être composée de particuliers ou d'entreprises. Il  a la responsabilité de développer le chiffre d'affaires de son entreprise auprès de grands comptes, de comptes clefs ou au niveau d'une zone géographique. </a:t>
            </a:r>
          </a:p>
        </p:txBody>
      </p:sp>
      <p:pic>
        <p:nvPicPr>
          <p:cNvPr id="9" name="Image 8" descr="La Négociation Commerciale - Atlas Formation"/>
          <p:cNvPicPr/>
          <p:nvPr/>
        </p:nvPicPr>
        <p:blipFill>
          <a:blip r:embed="rId2">
            <a:extLst>
              <a:ext uri="{28A0092B-C50C-407E-A947-70E740481C1C}">
                <a14:useLocalDpi xmlns:a14="http://schemas.microsoft.com/office/drawing/2010/main" val="0"/>
              </a:ext>
            </a:extLst>
          </a:blip>
          <a:srcRect/>
          <a:stretch>
            <a:fillRect/>
          </a:stretch>
        </p:blipFill>
        <p:spPr bwMode="auto">
          <a:xfrm>
            <a:off x="7160455" y="2049169"/>
            <a:ext cx="2743200" cy="2100800"/>
          </a:xfrm>
          <a:prstGeom prst="rect">
            <a:avLst/>
          </a:prstGeom>
          <a:noFill/>
          <a:ln>
            <a:noFill/>
          </a:ln>
        </p:spPr>
      </p:pic>
      <p:sp>
        <p:nvSpPr>
          <p:cNvPr id="4" name="Rectangle 3"/>
          <p:cNvSpPr/>
          <p:nvPr/>
        </p:nvSpPr>
        <p:spPr>
          <a:xfrm>
            <a:off x="928955" y="4706877"/>
            <a:ext cx="8974699" cy="2031325"/>
          </a:xfrm>
          <a:prstGeom prst="rect">
            <a:avLst/>
          </a:prstGeom>
        </p:spPr>
        <p:txBody>
          <a:bodyPr wrap="square">
            <a:spAutoFit/>
          </a:bodyPr>
          <a:lstStyle/>
          <a:p>
            <a:pPr algn="just"/>
            <a:r>
              <a:rPr lang="fr-FR" dirty="0" smtClean="0">
                <a:latin typeface="Arial" panose="020B0604020202020204" pitchFamily="34" charset="0"/>
                <a:cs typeface="Arial" panose="020B0604020202020204" pitchFamily="34" charset="0"/>
              </a:rPr>
              <a:t>Il </a:t>
            </a:r>
            <a:r>
              <a:rPr lang="fr-FR" dirty="0">
                <a:latin typeface="Arial" panose="020B0604020202020204" pitchFamily="34" charset="0"/>
                <a:cs typeface="Arial" panose="020B0604020202020204" pitchFamily="34" charset="0"/>
              </a:rPr>
              <a:t>élabore et conduit un plan d'actions commercial, organise sa prospection, propose et négocie les offres souvent complexes avec les clients. Il assure </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une fonction de pilotage du projet à ses différentes étapes, depuis la conception de l'offre, jusqu'à sa </a:t>
            </a:r>
            <a:r>
              <a:rPr lang="fr-FR" dirty="0" smtClean="0">
                <a:latin typeface="Arial" panose="020B0604020202020204" pitchFamily="34" charset="0"/>
                <a:cs typeface="Arial" panose="020B0604020202020204" pitchFamily="34" charset="0"/>
              </a:rPr>
              <a:t>livraison.</a:t>
            </a:r>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Autres appellation possibles : </a:t>
            </a:r>
            <a:r>
              <a:rPr lang="fr-FR" b="1" dirty="0">
                <a:latin typeface="Arial" panose="020B0604020202020204" pitchFamily="34" charset="0"/>
                <a:cs typeface="Arial" panose="020B0604020202020204" pitchFamily="34" charset="0"/>
              </a:rPr>
              <a:t>Manager de clientèle, Développeur commercial, Chargé d'affaires, Responsable grands comptes, Responsable de centre de profit</a:t>
            </a:r>
          </a:p>
        </p:txBody>
      </p:sp>
    </p:spTree>
    <p:extLst>
      <p:ext uri="{BB962C8B-B14F-4D97-AF65-F5344CB8AC3E}">
        <p14:creationId xmlns:p14="http://schemas.microsoft.com/office/powerpoint/2010/main" val="850509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3B518-49CE-E745-A414-ACAAF72F7B4C}"/>
              </a:ext>
            </a:extLst>
          </p:cNvPr>
          <p:cNvSpPr txBox="1">
            <a:spLocks/>
          </p:cNvSpPr>
          <p:nvPr/>
        </p:nvSpPr>
        <p:spPr>
          <a:xfrm>
            <a:off x="2673350" y="861724"/>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endParaRPr lang="fr-FR" sz="1600" dirty="0">
              <a:solidFill>
                <a:schemeClr val="tx1">
                  <a:lumMod val="65000"/>
                  <a:lumOff val="35000"/>
                </a:schemeClr>
              </a:solidFill>
              <a:latin typeface="Arial" charset="0"/>
              <a:ea typeface="Arial" charset="0"/>
              <a:cs typeface="Arial" charset="0"/>
            </a:endParaRPr>
          </a:p>
        </p:txBody>
      </p:sp>
      <p:sp>
        <p:nvSpPr>
          <p:cNvPr id="3" name="Rectangle 2">
            <a:extLst>
              <a:ext uri="{FF2B5EF4-FFF2-40B4-BE49-F238E27FC236}">
                <a16:creationId xmlns:a16="http://schemas.microsoft.com/office/drawing/2014/main"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 name="Titre 1">
            <a:extLst>
              <a:ext uri="{FF2B5EF4-FFF2-40B4-BE49-F238E27FC236}">
                <a16:creationId xmlns:a16="http://schemas.microsoft.com/office/drawing/2014/main"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pic>
        <p:nvPicPr>
          <p:cNvPr id="5" name="Image 4" descr="[Fiche métier] Qu'est-ce qu'un attaché commercial?"/>
          <p:cNvPicPr/>
          <p:nvPr/>
        </p:nvPicPr>
        <p:blipFill>
          <a:blip r:embed="rId2">
            <a:extLst>
              <a:ext uri="{28A0092B-C50C-407E-A947-70E740481C1C}">
                <a14:useLocalDpi xmlns:a14="http://schemas.microsoft.com/office/drawing/2010/main" val="0"/>
              </a:ext>
            </a:extLst>
          </a:blip>
          <a:srcRect/>
          <a:stretch>
            <a:fillRect/>
          </a:stretch>
        </p:blipFill>
        <p:spPr bwMode="auto">
          <a:xfrm>
            <a:off x="2869462" y="225087"/>
            <a:ext cx="4881836" cy="1495425"/>
          </a:xfrm>
          <a:prstGeom prst="rect">
            <a:avLst/>
          </a:prstGeom>
          <a:noFill/>
          <a:ln>
            <a:noFill/>
          </a:ln>
        </p:spPr>
      </p:pic>
      <p:sp>
        <p:nvSpPr>
          <p:cNvPr id="6" name="Rectangle 5"/>
          <p:cNvSpPr/>
          <p:nvPr/>
        </p:nvSpPr>
        <p:spPr>
          <a:xfrm>
            <a:off x="1505244" y="2162801"/>
            <a:ext cx="7301131" cy="388696"/>
          </a:xfrm>
          <a:prstGeom prst="rect">
            <a:avLst/>
          </a:prstGeom>
        </p:spPr>
        <p:txBody>
          <a:bodyPr wrap="square">
            <a:spAutoFit/>
          </a:bodyPr>
          <a:lstStyle/>
          <a:p>
            <a:pPr marL="447675" indent="1905">
              <a:lnSpc>
                <a:spcPct val="107000"/>
              </a:lnSpc>
              <a:spcAft>
                <a:spcPts val="800"/>
              </a:spcAft>
            </a:pPr>
            <a:r>
              <a:rPr lang="fr-FR" b="1" dirty="0" smtClean="0">
                <a:latin typeface="Arial" panose="020B0604020202020204" pitchFamily="34" charset="0"/>
                <a:cs typeface="Arial" panose="020B0604020202020204" pitchFamily="34" charset="0"/>
              </a:rPr>
              <a:t>Quelques qualités </a:t>
            </a:r>
            <a:r>
              <a:rPr lang="fr-FR" b="1" dirty="0">
                <a:latin typeface="Arial" panose="020B0604020202020204" pitchFamily="34" charset="0"/>
                <a:cs typeface="Arial" panose="020B0604020202020204" pitchFamily="34" charset="0"/>
              </a:rPr>
              <a:t>requises pour les métiers </a:t>
            </a:r>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de </a:t>
            </a:r>
            <a:r>
              <a:rPr lang="fr-FR" b="1" dirty="0" smtClean="0">
                <a:latin typeface="Arial" panose="020B0604020202020204" pitchFamily="34" charset="0"/>
                <a:cs typeface="Arial" panose="020B0604020202020204" pitchFamily="34" charset="0"/>
              </a:rPr>
              <a:t>la vente </a:t>
            </a:r>
            <a:endParaRPr lang="fr-FR"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2163754" y="2731740"/>
            <a:ext cx="6839568" cy="2041585"/>
          </a:xfrm>
          <a:prstGeom prst="rect">
            <a:avLst/>
          </a:prstGeom>
        </p:spPr>
        <p:txBody>
          <a:bodyPr wrap="square">
            <a:spAutoFit/>
          </a:bodyPr>
          <a:lstStyle/>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Dynamisme et réactivité</a:t>
            </a:r>
          </a:p>
          <a:p>
            <a:pPr marL="521335" lvl="1" indent="-285750">
              <a:lnSpc>
                <a:spcPts val="1920"/>
              </a:lnSpc>
              <a:buFont typeface="Wingdings" panose="05000000000000000000" pitchFamily="2" charset="2"/>
              <a:buChar char="Ø"/>
            </a:pPr>
            <a:r>
              <a:rPr lang="fr-FR" dirty="0">
                <a:latin typeface="Arial" panose="020B0604020202020204" pitchFamily="34" charset="0"/>
                <a:cs typeface="Arial" panose="020B0604020202020204" pitchFamily="34" charset="0"/>
              </a:rPr>
              <a:t>Qualité d'écoute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Excellente expression orale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Présentation très soignée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Habilité dans la négociation </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Sens de la persuasion</a:t>
            </a:r>
          </a:p>
          <a:p>
            <a:pPr marL="521335" indent="-285750">
              <a:lnSpc>
                <a:spcPts val="1920"/>
              </a:lnSpc>
              <a:buFont typeface="Wingdings" panose="05000000000000000000" pitchFamily="2" charset="2"/>
              <a:buChar char="Ø"/>
            </a:pPr>
            <a:r>
              <a:rPr lang="fr-FR" dirty="0">
                <a:latin typeface="Arial" panose="020B0604020202020204" pitchFamily="34" charset="0"/>
                <a:cs typeface="Arial" panose="020B0604020202020204" pitchFamily="34" charset="0"/>
              </a:rPr>
              <a:t>A la fois autonome et avec un bon esprit d'équipe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Résistance aux échecs</a:t>
            </a:r>
          </a:p>
        </p:txBody>
      </p:sp>
      <p:sp>
        <p:nvSpPr>
          <p:cNvPr id="8" name="Rectangle 7"/>
          <p:cNvSpPr/>
          <p:nvPr/>
        </p:nvSpPr>
        <p:spPr>
          <a:xfrm>
            <a:off x="1702191" y="5020866"/>
            <a:ext cx="7301131" cy="388696"/>
          </a:xfrm>
          <a:prstGeom prst="rect">
            <a:avLst/>
          </a:prstGeom>
        </p:spPr>
        <p:txBody>
          <a:bodyPr wrap="square">
            <a:spAutoFit/>
          </a:bodyPr>
          <a:lstStyle/>
          <a:p>
            <a:pPr marL="447675" indent="1905">
              <a:lnSpc>
                <a:spcPct val="107000"/>
              </a:lnSpc>
              <a:spcAft>
                <a:spcPts val="800"/>
              </a:spcAft>
            </a:pPr>
            <a:r>
              <a:rPr lang="fr-FR" b="1" dirty="0" smtClean="0">
                <a:latin typeface="Arial" panose="020B0604020202020204" pitchFamily="34" charset="0"/>
                <a:cs typeface="Arial" panose="020B0604020202020204" pitchFamily="34" charset="0"/>
              </a:rPr>
              <a:t>Et pour plus de responsabilités ….</a:t>
            </a:r>
            <a:endParaRPr lang="fr-FR"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2475914" y="5388082"/>
            <a:ext cx="4538015" cy="369332"/>
          </a:xfrm>
          <a:prstGeom prst="rect">
            <a:avLst/>
          </a:prstGeom>
        </p:spPr>
        <p:txBody>
          <a:bodyPr wrap="square">
            <a:spAutoFit/>
          </a:bodyPr>
          <a:lstStyle/>
          <a:p>
            <a:pPr marL="285750" indent="-285750">
              <a:buFont typeface="Wingdings" panose="05000000000000000000" pitchFamily="2" charset="2"/>
              <a:buChar char="Ø"/>
            </a:pPr>
            <a:r>
              <a:rPr lang="fr-FR" dirty="0">
                <a:solidFill>
                  <a:srgbClr val="282828"/>
                </a:solidFill>
                <a:latin typeface="Arial" panose="020B0604020202020204" pitchFamily="34" charset="0"/>
                <a:ea typeface="Calibri" panose="020F0502020204030204" pitchFamily="34" charset="0"/>
              </a:rPr>
              <a:t>Savoir manager et avoir du leadership</a:t>
            </a:r>
            <a:endParaRPr lang="fr-FR" dirty="0"/>
          </a:p>
        </p:txBody>
      </p:sp>
    </p:spTree>
    <p:extLst>
      <p:ext uri="{BB962C8B-B14F-4D97-AF65-F5344CB8AC3E}">
        <p14:creationId xmlns:p14="http://schemas.microsoft.com/office/powerpoint/2010/main" val="3294351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1657</TotalTime>
  <Words>1672</Words>
  <Application>Microsoft Office PowerPoint</Application>
  <PresentationFormat>Personnalisé</PresentationFormat>
  <Paragraphs>271</Paragraphs>
  <Slides>14</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Emmanuel PELLIER</cp:lastModifiedBy>
  <cp:revision>146</cp:revision>
  <dcterms:created xsi:type="dcterms:W3CDTF">2017-12-08T13:20:39Z</dcterms:created>
  <dcterms:modified xsi:type="dcterms:W3CDTF">2023-03-03T14:44:59Z</dcterms:modified>
</cp:coreProperties>
</file>